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diagrams/data1.xml" ContentType="application/vnd.openxmlformats-officedocument.drawingml.diagramData+xml"/>
  <Override PartName="/ppt/diagrams/data15.xml" ContentType="application/vnd.openxmlformats-officedocument.drawingml.diagramData+xml"/>
  <Override PartName="/ppt/diagrams/data13.xml" ContentType="application/vnd.openxmlformats-officedocument.drawingml.diagramData+xml"/>
  <Override PartName="/ppt/diagrams/data14.xml" ContentType="application/vnd.openxmlformats-officedocument.drawingml.diagramData+xml"/>
  <Override PartName="/ppt/diagrams/data12.xml" ContentType="application/vnd.openxmlformats-officedocument.drawingml.diagramData+xml"/>
  <Override PartName="/ppt/diagrams/data11.xml" ContentType="application/vnd.openxmlformats-officedocument.drawingml.diagramData+xml"/>
  <Override PartName="/ppt/diagrams/data10.xml" ContentType="application/vnd.openxmlformats-officedocument.drawingml.diagramData+xml"/>
  <Override PartName="/ppt/diagrams/data3.xml" ContentType="application/vnd.openxmlformats-officedocument.drawingml.diagramData+xml"/>
  <Override PartName="/ppt/diagrams/data4.xml" ContentType="application/vnd.openxmlformats-officedocument.drawingml.diagramData+xml"/>
  <Override PartName="/ppt/diagrams/data5.xml" ContentType="application/vnd.openxmlformats-officedocument.drawingml.diagramData+xml"/>
  <Override PartName="/ppt/diagrams/data6.xml" ContentType="application/vnd.openxmlformats-officedocument.drawingml.diagramData+xml"/>
  <Override PartName="/ppt/diagrams/data7.xml" ContentType="application/vnd.openxmlformats-officedocument.drawingml.diagramData+xml"/>
  <Override PartName="/ppt/diagrams/data8.xml" ContentType="application/vnd.openxmlformats-officedocument.drawingml.diagramData+xml"/>
  <Override PartName="/ppt/diagrams/data9.xml" ContentType="application/vnd.openxmlformats-officedocument.drawingml.diagramData+xml"/>
  <Override PartName="/ppt/diagrams/data2.xml" ContentType="application/vnd.openxmlformats-officedocument.drawingml.diagramData+xml"/>
  <Override PartName="/ppt/presentation.xml" ContentType="application/vnd.openxmlformats-officedocument.presentationml.presentation.main+xml"/>
  <Override PartName="/ppt/slides/slide23.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24.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8.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3.xml" ContentType="application/vnd.openxmlformats-officedocument.presentationml.slide+xml"/>
  <Override PartName="/ppt/slides/slide6.xml" ContentType="application/vnd.openxmlformats-officedocument.presentationml.slide+xml"/>
  <Override PartName="/ppt/slides/slide1.xml" ContentType="application/vnd.openxmlformats-officedocument.presentationml.slide+xml"/>
  <Override PartName="/ppt/slides/slide7.xml" ContentType="application/vnd.openxmlformats-officedocument.presentationml.slide+xml"/>
  <Override PartName="/ppt/slideLayouts/slideLayout1.xml" ContentType="application/vnd.openxmlformats-officedocument.presentationml.slideLayout+xml"/>
  <Override PartName="/ppt/notesSlides/notesSlide20.xml" ContentType="application/vnd.openxmlformats-officedocument.presentationml.notesSlide+xml"/>
  <Override PartName="/ppt/notesSlides/notesSlide14.xml" ContentType="application/vnd.openxmlformats-officedocument.presentationml.notesSlide+xml"/>
  <Override PartName="/ppt/notesSlides/notesSlide13.xml" ContentType="application/vnd.openxmlformats-officedocument.presentationml.notesSlide+xml"/>
  <Override PartName="/ppt/notesSlides/notesSlide1.xml" ContentType="application/vnd.openxmlformats-officedocument.presentationml.notesSlide+xml"/>
  <Override PartName="/ppt/notesSlides/notesSlide15.xml" ContentType="application/vnd.openxmlformats-officedocument.presentationml.notesSlide+xml"/>
  <Override PartName="/ppt/notesSlides/notesSlide23.xml" ContentType="application/vnd.openxmlformats-officedocument.presentationml.notesSlide+xml"/>
  <Override PartName="/ppt/notesSlides/notesSlide22.xml" ContentType="application/vnd.openxmlformats-officedocument.presentationml.notesSlide+xml"/>
  <Override PartName="/ppt/notesSlides/notesSlide18.xml" ContentType="application/vnd.openxmlformats-officedocument.presentationml.notesSlide+xml"/>
  <Override PartName="/ppt/notesSlides/notesSlide21.xml" ContentType="application/vnd.openxmlformats-officedocument.presentationml.notesSlide+xml"/>
  <Override PartName="/ppt/notesSlides/notesSlide17.xml" ContentType="application/vnd.openxmlformats-officedocument.presentationml.notesSlide+xml"/>
  <Override PartName="/ppt/notesSlides/notesSlide24.xml" ContentType="application/vnd.openxmlformats-officedocument.presentationml.notesSlide+xml"/>
  <Override PartName="/ppt/notesSlides/notesSlide19.xml" ContentType="application/vnd.openxmlformats-officedocument.presentationml.notesSlide+xml"/>
  <Override PartName="/ppt/notesSlides/notesSlide16.xml" ContentType="application/vnd.openxmlformats-officedocument.presentationml.notesSlide+xml"/>
  <Override PartName="/ppt/notesSlides/notesSlide12.xml" ContentType="application/vnd.openxmlformats-officedocument.presentationml.notesSlide+xml"/>
  <Override PartName="/ppt/slideMasters/slideMaster1.xml" ContentType="application/vnd.openxmlformats-officedocument.presentationml.slideMaster+xml"/>
  <Override PartName="/ppt/notesSlides/notesSlide5.xml" ContentType="application/vnd.openxmlformats-officedocument.presentationml.notesSlide+xml"/>
  <Override PartName="/ppt/notesSlides/notesSlide6.xml" ContentType="application/vnd.openxmlformats-officedocument.presentationml.notesSlide+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10.xml" ContentType="application/vnd.openxmlformats-officedocument.presentationml.slideLayout+xml"/>
  <Override PartName="/ppt/notesSlides/notesSlide11.xml" ContentType="application/vnd.openxmlformats-officedocument.presentationml.notesSlide+xml"/>
  <Override PartName="/ppt/notesSlides/notesSlide10.xml" ContentType="application/vnd.openxmlformats-officedocument.presentationml.notesSlide+xml"/>
  <Override PartName="/ppt/notesSlides/notesSlide4.xml" ContentType="application/vnd.openxmlformats-officedocument.presentationml.notesSlide+xml"/>
  <Override PartName="/ppt/slideLayouts/slideLayout9.xml" ContentType="application/vnd.openxmlformats-officedocument.presentationml.slideLayout+xml"/>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slideLayouts/slideLayout8.xml" ContentType="application/vnd.openxmlformats-officedocument.presentationml.slideLayout+xml"/>
  <Override PartName="/ppt/notesSlides/notesSlide3.xml" ContentType="application/vnd.openxmlformats-officedocument.presentationml.notesSlide+xml"/>
  <Override PartName="/ppt/notesSlides/notesSlide7.xml" ContentType="application/vnd.openxmlformats-officedocument.presentationml.notesSlide+xml"/>
  <Override PartName="/ppt/notesSlides/notesSlide9.xml" ContentType="application/vnd.openxmlformats-officedocument.presentationml.notesSlide+xml"/>
  <Override PartName="/ppt/slideLayouts/slideLayout4.xml" ContentType="application/vnd.openxmlformats-officedocument.presentationml.slideLayout+xml"/>
  <Override PartName="/ppt/notesSlides/notesSlide8.xml" ContentType="application/vnd.openxmlformats-officedocument.presentationml.notesSlide+xml"/>
  <Override PartName="/ppt/notesSlides/notesSlide2.xml" ContentType="application/vnd.openxmlformats-officedocument.presentationml.notesSlide+xml"/>
  <Override PartName="/ppt/slideLayouts/slideLayout6.xml" ContentType="application/vnd.openxmlformats-officedocument.presentationml.slideLayout+xml"/>
  <Override PartName="/ppt/slideLayouts/slideLayout11.xml" ContentType="application/vnd.openxmlformats-officedocument.presentationml.slideLayout+xml"/>
  <Override PartName="/ppt/diagrams/quickStyle5.xml" ContentType="application/vnd.openxmlformats-officedocument.drawingml.diagramStyle+xml"/>
  <Override PartName="/ppt/diagrams/drawing6.xml" ContentType="application/vnd.ms-office.drawingml.diagramDrawing+xml"/>
  <Override PartName="/ppt/diagrams/layout5.xml" ContentType="application/vnd.openxmlformats-officedocument.drawingml.diagramLayout+xml"/>
  <Override PartName="/ppt/diagrams/colors5.xml" ContentType="application/vnd.openxmlformats-officedocument.drawingml.diagramColors+xml"/>
  <Override PartName="/ppt/diagrams/drawing11.xml" ContentType="application/vnd.ms-office.drawingml.diagramDrawing+xml"/>
  <Override PartName="/ppt/diagrams/drawing5.xml" ContentType="application/vnd.ms-office.drawingml.diagramDrawing+xml"/>
  <Override PartName="/ppt/diagrams/colors7.xml" ContentType="application/vnd.openxmlformats-officedocument.drawingml.diagramColors+xml"/>
  <Override PartName="/ppt/diagrams/colors6.xml" ContentType="application/vnd.openxmlformats-officedocument.drawingml.diagramColors+xml"/>
  <Override PartName="/ppt/diagrams/quickStyle6.xml" ContentType="application/vnd.openxmlformats-officedocument.drawingml.diagramStyle+xml"/>
  <Override PartName="/ppt/diagrams/layout6.xml" ContentType="application/vnd.openxmlformats-officedocument.drawingml.diagramLayout+xml"/>
  <Override PartName="/ppt/diagrams/layout7.xml" ContentType="application/vnd.openxmlformats-officedocument.drawingml.diagramLayout+xml"/>
  <Override PartName="/ppt/diagrams/quickStyle7.xml" ContentType="application/vnd.openxmlformats-officedocument.drawingml.diagramStyle+xml"/>
  <Override PartName="/ppt/diagrams/drawing7.xml" ContentType="application/vnd.ms-office.drawingml.diagramDrawing+xml"/>
  <Override PartName="/ppt/diagrams/quickStyle4.xml" ContentType="application/vnd.openxmlformats-officedocument.drawingml.diagramStyle+xml"/>
  <Override PartName="/ppt/diagrams/drawing4.xml" ContentType="application/vnd.ms-office.drawingml.diagramDrawing+xml"/>
  <Override PartName="/ppt/diagrams/layout2.xml" ContentType="application/vnd.openxmlformats-officedocument.drawingml.diagramLayout+xml"/>
  <Override PartName="/ppt/diagrams/drawing1.xml" ContentType="application/vnd.ms-office.drawingml.diagramDrawing+xml"/>
  <Override PartName="/ppt/diagrams/colors1.xml" ContentType="application/vnd.openxmlformats-officedocument.drawingml.diagramColors+xml"/>
  <Override PartName="/ppt/diagrams/quickStyle1.xml" ContentType="application/vnd.openxmlformats-officedocument.drawingml.diagramStyle+xml"/>
  <Override PartName="/ppt/diagrams/layout1.xml" ContentType="application/vnd.openxmlformats-officedocument.drawingml.diagramLayout+xml"/>
  <Override PartName="/ppt/theme/theme2.xml" ContentType="application/vnd.openxmlformats-officedocument.theme+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colors4.xml" ContentType="application/vnd.openxmlformats-officedocument.drawingml.diagramColors+xml"/>
  <Override PartName="/ppt/diagrams/layout4.xml" ContentType="application/vnd.openxmlformats-officedocument.drawingml.diagramLayout+xml"/>
  <Override PartName="/ppt/diagrams/drawing3.xml" ContentType="application/vnd.ms-office.drawingml.diagramDrawing+xml"/>
  <Override PartName="/ppt/diagrams/colors3.xml" ContentType="application/vnd.openxmlformats-officedocument.drawingml.diagramColors+xml"/>
  <Override PartName="/ppt/diagrams/quickStyle3.xml" ContentType="application/vnd.openxmlformats-officedocument.drawingml.diagramStyle+xml"/>
  <Override PartName="/ppt/diagrams/layout3.xml" ContentType="application/vnd.openxmlformats-officedocument.drawingml.diagramLayout+xml"/>
  <Override PartName="/ppt/diagrams/colors8.xml" ContentType="application/vnd.openxmlformats-officedocument.drawingml.diagramColors+xml"/>
  <Override PartName="/ppt/diagrams/quickStyle8.xml" ContentType="application/vnd.openxmlformats-officedocument.drawingml.diagramStyle+xml"/>
  <Override PartName="/ppt/diagrams/layout11.xml" ContentType="application/vnd.openxmlformats-officedocument.drawingml.diagramLayout+xml"/>
  <Override PartName="/ppt/theme/theme1.xml" ContentType="application/vnd.openxmlformats-officedocument.theme+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rawing13.xml" ContentType="application/vnd.ms-office.drawingml.diagramDrawing+xml"/>
  <Override PartName="/ppt/diagrams/colors13.xml" ContentType="application/vnd.openxmlformats-officedocument.drawingml.diagramColors+xml"/>
  <Override PartName="/ppt/diagrams/colors11.xml" ContentType="application/vnd.openxmlformats-officedocument.drawingml.diagramColors+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quickStyle11.xml" ContentType="application/vnd.openxmlformats-officedocument.drawingml.diagramStyle+xml"/>
  <Override PartName="/ppt/diagrams/layout13.xml" ContentType="application/vnd.openxmlformats-officedocument.drawingml.diagramLayout+xml"/>
  <Override PartName="/ppt/diagrams/quickStyle13.xml" ContentType="application/vnd.openxmlformats-officedocument.drawingml.diagramStyle+xml"/>
  <Override PartName="/ppt/diagrams/layout8.xml" ContentType="application/vnd.openxmlformats-officedocument.drawingml.diagramLayout+xml"/>
  <Override PartName="/ppt/diagrams/layout15.xml" ContentType="application/vnd.openxmlformats-officedocument.drawingml.diagramLayout+xml"/>
  <Override PartName="/ppt/diagrams/colors15.xml" ContentType="application/vnd.openxmlformats-officedocument.drawingml.diagramColors+xml"/>
  <Override PartName="/ppt/notesMasters/notesMaster1.xml" ContentType="application/vnd.openxmlformats-officedocument.presentationml.notesMaster+xml"/>
  <Override PartName="/ppt/diagrams/drawing9.xml" ContentType="application/vnd.ms-office.drawingml.diagramDrawing+xml"/>
  <Override PartName="/ppt/diagrams/colors9.xml" ContentType="application/vnd.openxmlformats-officedocument.drawingml.diagramColors+xml"/>
  <Override PartName="/ppt/diagrams/quickStyle9.xml" ContentType="application/vnd.openxmlformats-officedocument.drawingml.diagramStyle+xml"/>
  <Override PartName="/ppt/diagrams/layout9.xml" ContentType="application/vnd.openxmlformats-officedocument.drawingml.diagramLayout+xml"/>
  <Override PartName="/ppt/diagrams/drawing8.xml" ContentType="application/vnd.ms-office.drawingml.diagramDrawing+xml"/>
  <Override PartName="/ppt/diagrams/quickStyle15.xml" ContentType="application/vnd.openxmlformats-officedocument.drawingml.diagramStyle+xml"/>
  <Override PartName="/ppt/diagrams/drawing10.xml" ContentType="application/vnd.ms-office.drawingml.diagramDrawing+xml"/>
  <Override PartName="/ppt/diagrams/drawing15.xml" ContentType="application/vnd.ms-office.drawingml.diagramDrawing+xml"/>
  <Override PartName="/ppt/diagrams/colors10.xml" ContentType="application/vnd.openxmlformats-officedocument.drawingml.diagramColors+xml"/>
  <Override PartName="/ppt/diagrams/quickStyle10.xml" ContentType="application/vnd.openxmlformats-officedocument.drawingml.diagramStyle+xml"/>
  <Override PartName="/ppt/diagrams/layout10.xml" ContentType="application/vnd.openxmlformats-officedocument.drawingml.diagramLayout+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8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56C387E-29FE-4733-9D6F-BA0D23962573}" type="doc">
      <dgm:prSet loTypeId="urn:microsoft.com/office/officeart/2005/8/layout/default" loCatId="list" qsTypeId="urn:microsoft.com/office/officeart/2005/8/quickstyle/3d3" qsCatId="3D" csTypeId="urn:microsoft.com/office/officeart/2005/8/colors/colorful5" csCatId="colorful" phldr="1"/>
      <dgm:spPr/>
      <dgm:t>
        <a:bodyPr/>
        <a:lstStyle/>
        <a:p>
          <a:endParaRPr lang="es-ES"/>
        </a:p>
      </dgm:t>
    </dgm:pt>
    <dgm:pt modelId="{B58CF5D8-F2FE-4BC4-AF2D-991675E08792}">
      <dgm:prSet/>
      <dgm:spPr/>
      <dgm:t>
        <a:bodyPr/>
        <a:lstStyle/>
        <a:p>
          <a:pPr rtl="0"/>
          <a:r>
            <a:rPr lang="es-CO" b="1" dirty="0" smtClean="0"/>
            <a:t>2.3.2.1</a:t>
          </a:r>
          <a:r>
            <a:rPr lang="es-CO" b="1" dirty="0" smtClean="0"/>
            <a:t>. Conocimiento de datos abiertos</a:t>
          </a:r>
          <a:endParaRPr lang="es-ES" dirty="0"/>
        </a:p>
      </dgm:t>
    </dgm:pt>
    <dgm:pt modelId="{22F27741-1C17-493E-A008-334C749F6810}" type="parTrans" cxnId="{290FF6F7-A5D1-4F74-8D27-BB0FDD9720ED}">
      <dgm:prSet/>
      <dgm:spPr/>
      <dgm:t>
        <a:bodyPr/>
        <a:lstStyle/>
        <a:p>
          <a:endParaRPr lang="es-ES"/>
        </a:p>
      </dgm:t>
    </dgm:pt>
    <dgm:pt modelId="{5345358C-0274-4C8E-8E14-B027B6D41F5C}" type="sibTrans" cxnId="{290FF6F7-A5D1-4F74-8D27-BB0FDD9720ED}">
      <dgm:prSet/>
      <dgm:spPr/>
      <dgm:t>
        <a:bodyPr/>
        <a:lstStyle/>
        <a:p>
          <a:endParaRPr lang="es-ES"/>
        </a:p>
      </dgm:t>
    </dgm:pt>
    <dgm:pt modelId="{E8B66BCA-D854-4146-8030-8F6D555A18D7}">
      <dgm:prSet/>
      <dgm:spPr/>
      <dgm:t>
        <a:bodyPr/>
        <a:lstStyle/>
        <a:p>
          <a:r>
            <a:rPr lang="es-CO" b="1" dirty="0" smtClean="0"/>
            <a:t>2.3.2.2. </a:t>
          </a:r>
          <a:r>
            <a:rPr lang="es-CO" b="1" dirty="0" smtClean="0"/>
            <a:t>Conocimiento portales del gobierno con Datos Abiertos</a:t>
          </a:r>
          <a:endParaRPr lang="es-ES" dirty="0"/>
        </a:p>
      </dgm:t>
    </dgm:pt>
    <dgm:pt modelId="{211FE6FC-86D8-43CA-8B1B-7C0D682A8151}" type="parTrans" cxnId="{32B8D5D4-3E77-46A3-82EF-C16AA7EBBF45}">
      <dgm:prSet/>
      <dgm:spPr/>
      <dgm:t>
        <a:bodyPr/>
        <a:lstStyle/>
        <a:p>
          <a:endParaRPr lang="es-ES"/>
        </a:p>
      </dgm:t>
    </dgm:pt>
    <dgm:pt modelId="{93D24C4A-172D-4874-A31D-A9A5475BD2AB}" type="sibTrans" cxnId="{32B8D5D4-3E77-46A3-82EF-C16AA7EBBF45}">
      <dgm:prSet/>
      <dgm:spPr/>
      <dgm:t>
        <a:bodyPr/>
        <a:lstStyle/>
        <a:p>
          <a:endParaRPr lang="es-ES"/>
        </a:p>
      </dgm:t>
    </dgm:pt>
    <dgm:pt modelId="{EF2743BF-57FB-4D2B-B24C-BF409DC0E33C}" type="pres">
      <dgm:prSet presAssocID="{B56C387E-29FE-4733-9D6F-BA0D23962573}" presName="diagram" presStyleCnt="0">
        <dgm:presLayoutVars>
          <dgm:dir/>
          <dgm:resizeHandles val="exact"/>
        </dgm:presLayoutVars>
      </dgm:prSet>
      <dgm:spPr/>
      <dgm:t>
        <a:bodyPr/>
        <a:lstStyle/>
        <a:p>
          <a:endParaRPr lang="es-ES"/>
        </a:p>
      </dgm:t>
    </dgm:pt>
    <dgm:pt modelId="{AA53FA76-06B8-442C-9E1A-4D676F9EF669}" type="pres">
      <dgm:prSet presAssocID="{B58CF5D8-F2FE-4BC4-AF2D-991675E08792}" presName="node" presStyleLbl="node1" presStyleIdx="0" presStyleCnt="2" custScaleX="318484">
        <dgm:presLayoutVars>
          <dgm:bulletEnabled val="1"/>
        </dgm:presLayoutVars>
      </dgm:prSet>
      <dgm:spPr/>
      <dgm:t>
        <a:bodyPr/>
        <a:lstStyle/>
        <a:p>
          <a:endParaRPr lang="es-ES"/>
        </a:p>
      </dgm:t>
    </dgm:pt>
    <dgm:pt modelId="{834691E9-932B-46F7-A464-0C00084C152F}" type="pres">
      <dgm:prSet presAssocID="{5345358C-0274-4C8E-8E14-B027B6D41F5C}" presName="sibTrans" presStyleCnt="0"/>
      <dgm:spPr/>
    </dgm:pt>
    <dgm:pt modelId="{EA919914-0ED7-49E2-B595-0D7ACDB8E087}" type="pres">
      <dgm:prSet presAssocID="{E8B66BCA-D854-4146-8030-8F6D555A18D7}" presName="node" presStyleLbl="node1" presStyleIdx="1" presStyleCnt="2" custScaleX="285215" custScaleY="100058">
        <dgm:presLayoutVars>
          <dgm:bulletEnabled val="1"/>
        </dgm:presLayoutVars>
      </dgm:prSet>
      <dgm:spPr/>
      <dgm:t>
        <a:bodyPr/>
        <a:lstStyle/>
        <a:p>
          <a:endParaRPr lang="es-ES"/>
        </a:p>
      </dgm:t>
    </dgm:pt>
  </dgm:ptLst>
  <dgm:cxnLst>
    <dgm:cxn modelId="{290FF6F7-A5D1-4F74-8D27-BB0FDD9720ED}" srcId="{B56C387E-29FE-4733-9D6F-BA0D23962573}" destId="{B58CF5D8-F2FE-4BC4-AF2D-991675E08792}" srcOrd="0" destOrd="0" parTransId="{22F27741-1C17-493E-A008-334C749F6810}" sibTransId="{5345358C-0274-4C8E-8E14-B027B6D41F5C}"/>
    <dgm:cxn modelId="{71DD4241-1BEF-4B41-B346-3F8F5DDC1B84}" type="presOf" srcId="{B56C387E-29FE-4733-9D6F-BA0D23962573}" destId="{EF2743BF-57FB-4D2B-B24C-BF409DC0E33C}" srcOrd="0" destOrd="0" presId="urn:microsoft.com/office/officeart/2005/8/layout/default"/>
    <dgm:cxn modelId="{32B8D5D4-3E77-46A3-82EF-C16AA7EBBF45}" srcId="{B56C387E-29FE-4733-9D6F-BA0D23962573}" destId="{E8B66BCA-D854-4146-8030-8F6D555A18D7}" srcOrd="1" destOrd="0" parTransId="{211FE6FC-86D8-43CA-8B1B-7C0D682A8151}" sibTransId="{93D24C4A-172D-4874-A31D-A9A5475BD2AB}"/>
    <dgm:cxn modelId="{CF7E5F68-64B6-4779-893E-A4C76A003450}" type="presOf" srcId="{B58CF5D8-F2FE-4BC4-AF2D-991675E08792}" destId="{AA53FA76-06B8-442C-9E1A-4D676F9EF669}" srcOrd="0" destOrd="0" presId="urn:microsoft.com/office/officeart/2005/8/layout/default"/>
    <dgm:cxn modelId="{D875E9F7-5C51-4D4A-B8A0-DCC353AD6BD7}" type="presOf" srcId="{E8B66BCA-D854-4146-8030-8F6D555A18D7}" destId="{EA919914-0ED7-49E2-B595-0D7ACDB8E087}" srcOrd="0" destOrd="0" presId="urn:microsoft.com/office/officeart/2005/8/layout/default"/>
    <dgm:cxn modelId="{89316D59-987B-4312-984C-24F3A421C648}" type="presParOf" srcId="{EF2743BF-57FB-4D2B-B24C-BF409DC0E33C}" destId="{AA53FA76-06B8-442C-9E1A-4D676F9EF669}" srcOrd="0" destOrd="0" presId="urn:microsoft.com/office/officeart/2005/8/layout/default"/>
    <dgm:cxn modelId="{1C7D47E8-76EF-4D80-B1FF-59E776FB818D}" type="presParOf" srcId="{EF2743BF-57FB-4D2B-B24C-BF409DC0E33C}" destId="{834691E9-932B-46F7-A464-0C00084C152F}" srcOrd="1" destOrd="0" presId="urn:microsoft.com/office/officeart/2005/8/layout/default"/>
    <dgm:cxn modelId="{537E9BA7-E9A3-447C-B755-C7609CE5FA0C}" type="presParOf" srcId="{EF2743BF-57FB-4D2B-B24C-BF409DC0E33C}" destId="{EA919914-0ED7-49E2-B595-0D7ACDB8E087}" srcOrd="2" destOrd="0" presId="urn:microsoft.com/office/officeart/2005/8/layout/default"/>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F806278E-C63B-43A8-B4CD-46CF4372F676}" type="doc">
      <dgm:prSet loTypeId="urn:microsoft.com/office/officeart/2005/8/layout/vList2" loCatId="list" qsTypeId="urn:microsoft.com/office/officeart/2005/8/quickstyle/3d2" qsCatId="3D" csTypeId="urn:microsoft.com/office/officeart/2005/8/colors/colorful5" csCatId="colorful" phldr="1"/>
      <dgm:spPr/>
      <dgm:t>
        <a:bodyPr/>
        <a:lstStyle/>
        <a:p>
          <a:endParaRPr lang="es-ES"/>
        </a:p>
      </dgm:t>
    </dgm:pt>
    <dgm:pt modelId="{7D86E9E8-88EB-41A0-83EB-060AD3AE4364}">
      <dgm:prSet/>
      <dgm:spPr/>
      <dgm:t>
        <a:bodyPr/>
        <a:lstStyle/>
        <a:p>
          <a:pPr algn="ctr" rtl="0"/>
          <a:r>
            <a:rPr lang="es-CO" b="1" dirty="0" smtClean="0"/>
            <a:t>2.3.2.6. </a:t>
          </a:r>
          <a:r>
            <a:rPr lang="es-CO" b="1" dirty="0" smtClean="0"/>
            <a:t>Proceso de apertura de datos</a:t>
          </a:r>
          <a:endParaRPr lang="es-ES" dirty="0"/>
        </a:p>
      </dgm:t>
    </dgm:pt>
    <dgm:pt modelId="{6DFC1285-2680-4B20-A59B-DA39BD6742CC}" type="parTrans" cxnId="{0D7717A1-AD98-4222-ABBA-057ED9025F47}">
      <dgm:prSet/>
      <dgm:spPr/>
      <dgm:t>
        <a:bodyPr/>
        <a:lstStyle/>
        <a:p>
          <a:endParaRPr lang="es-ES"/>
        </a:p>
      </dgm:t>
    </dgm:pt>
    <dgm:pt modelId="{22A5D6B1-1A69-4AD8-A131-CA08B4C5B1DF}" type="sibTrans" cxnId="{0D7717A1-AD98-4222-ABBA-057ED9025F47}">
      <dgm:prSet/>
      <dgm:spPr/>
      <dgm:t>
        <a:bodyPr/>
        <a:lstStyle/>
        <a:p>
          <a:endParaRPr lang="es-ES"/>
        </a:p>
      </dgm:t>
    </dgm:pt>
    <dgm:pt modelId="{499CEE05-0ECD-40BD-957B-C509E6F35572}" type="pres">
      <dgm:prSet presAssocID="{F806278E-C63B-43A8-B4CD-46CF4372F676}" presName="linear" presStyleCnt="0">
        <dgm:presLayoutVars>
          <dgm:animLvl val="lvl"/>
          <dgm:resizeHandles val="exact"/>
        </dgm:presLayoutVars>
      </dgm:prSet>
      <dgm:spPr/>
      <dgm:t>
        <a:bodyPr/>
        <a:lstStyle/>
        <a:p>
          <a:endParaRPr lang="es-ES"/>
        </a:p>
      </dgm:t>
    </dgm:pt>
    <dgm:pt modelId="{54DA1E94-EC32-4B19-BC5F-588CCD382B76}" type="pres">
      <dgm:prSet presAssocID="{7D86E9E8-88EB-41A0-83EB-060AD3AE4364}" presName="parentText" presStyleLbl="node1" presStyleIdx="0" presStyleCnt="1">
        <dgm:presLayoutVars>
          <dgm:chMax val="0"/>
          <dgm:bulletEnabled val="1"/>
        </dgm:presLayoutVars>
      </dgm:prSet>
      <dgm:spPr/>
      <dgm:t>
        <a:bodyPr/>
        <a:lstStyle/>
        <a:p>
          <a:endParaRPr lang="es-ES"/>
        </a:p>
      </dgm:t>
    </dgm:pt>
  </dgm:ptLst>
  <dgm:cxnLst>
    <dgm:cxn modelId="{0D7717A1-AD98-4222-ABBA-057ED9025F47}" srcId="{F806278E-C63B-43A8-B4CD-46CF4372F676}" destId="{7D86E9E8-88EB-41A0-83EB-060AD3AE4364}" srcOrd="0" destOrd="0" parTransId="{6DFC1285-2680-4B20-A59B-DA39BD6742CC}" sibTransId="{22A5D6B1-1A69-4AD8-A131-CA08B4C5B1DF}"/>
    <dgm:cxn modelId="{767572BA-81C3-41B3-8FC5-5283D1B61397}" type="presOf" srcId="{F806278E-C63B-43A8-B4CD-46CF4372F676}" destId="{499CEE05-0ECD-40BD-957B-C509E6F35572}" srcOrd="0" destOrd="0" presId="urn:microsoft.com/office/officeart/2005/8/layout/vList2"/>
    <dgm:cxn modelId="{8C504DC7-D827-4DB6-90B2-3879D8426D7F}" type="presOf" srcId="{7D86E9E8-88EB-41A0-83EB-060AD3AE4364}" destId="{54DA1E94-EC32-4B19-BC5F-588CCD382B76}" srcOrd="0" destOrd="0" presId="urn:microsoft.com/office/officeart/2005/8/layout/vList2"/>
    <dgm:cxn modelId="{79D7D105-8A31-417A-B957-A655E1AF6F20}" type="presParOf" srcId="{499CEE05-0ECD-40BD-957B-C509E6F35572}" destId="{54DA1E94-EC32-4B19-BC5F-588CCD382B76}" srcOrd="0" destOrd="0" presId="urn:microsoft.com/office/officeart/2005/8/layout/vList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F806278E-C63B-43A8-B4CD-46CF4372F676}" type="doc">
      <dgm:prSet loTypeId="urn:microsoft.com/office/officeart/2005/8/layout/vList2" loCatId="list" qsTypeId="urn:microsoft.com/office/officeart/2005/8/quickstyle/3d2" qsCatId="3D" csTypeId="urn:microsoft.com/office/officeart/2005/8/colors/colorful5" csCatId="colorful" phldr="1"/>
      <dgm:spPr/>
      <dgm:t>
        <a:bodyPr/>
        <a:lstStyle/>
        <a:p>
          <a:endParaRPr lang="es-ES"/>
        </a:p>
      </dgm:t>
    </dgm:pt>
    <dgm:pt modelId="{7D86E9E8-88EB-41A0-83EB-060AD3AE4364}">
      <dgm:prSet/>
      <dgm:spPr/>
      <dgm:t>
        <a:bodyPr/>
        <a:lstStyle/>
        <a:p>
          <a:pPr algn="ctr" rtl="0"/>
          <a:r>
            <a:rPr lang="es-CO" b="1" dirty="0" smtClean="0"/>
            <a:t>2.3.2.6. </a:t>
          </a:r>
          <a:r>
            <a:rPr lang="es-CO" b="1" dirty="0" smtClean="0"/>
            <a:t>Proceso de apertura de datos</a:t>
          </a:r>
          <a:endParaRPr lang="es-ES" dirty="0"/>
        </a:p>
      </dgm:t>
    </dgm:pt>
    <dgm:pt modelId="{6DFC1285-2680-4B20-A59B-DA39BD6742CC}" type="parTrans" cxnId="{0D7717A1-AD98-4222-ABBA-057ED9025F47}">
      <dgm:prSet/>
      <dgm:spPr/>
      <dgm:t>
        <a:bodyPr/>
        <a:lstStyle/>
        <a:p>
          <a:endParaRPr lang="es-ES"/>
        </a:p>
      </dgm:t>
    </dgm:pt>
    <dgm:pt modelId="{22A5D6B1-1A69-4AD8-A131-CA08B4C5B1DF}" type="sibTrans" cxnId="{0D7717A1-AD98-4222-ABBA-057ED9025F47}">
      <dgm:prSet/>
      <dgm:spPr/>
      <dgm:t>
        <a:bodyPr/>
        <a:lstStyle/>
        <a:p>
          <a:endParaRPr lang="es-ES"/>
        </a:p>
      </dgm:t>
    </dgm:pt>
    <dgm:pt modelId="{499CEE05-0ECD-40BD-957B-C509E6F35572}" type="pres">
      <dgm:prSet presAssocID="{F806278E-C63B-43A8-B4CD-46CF4372F676}" presName="linear" presStyleCnt="0">
        <dgm:presLayoutVars>
          <dgm:animLvl val="lvl"/>
          <dgm:resizeHandles val="exact"/>
        </dgm:presLayoutVars>
      </dgm:prSet>
      <dgm:spPr/>
      <dgm:t>
        <a:bodyPr/>
        <a:lstStyle/>
        <a:p>
          <a:endParaRPr lang="es-ES"/>
        </a:p>
      </dgm:t>
    </dgm:pt>
    <dgm:pt modelId="{54DA1E94-EC32-4B19-BC5F-588CCD382B76}" type="pres">
      <dgm:prSet presAssocID="{7D86E9E8-88EB-41A0-83EB-060AD3AE4364}" presName="parentText" presStyleLbl="node1" presStyleIdx="0" presStyleCnt="1">
        <dgm:presLayoutVars>
          <dgm:chMax val="0"/>
          <dgm:bulletEnabled val="1"/>
        </dgm:presLayoutVars>
      </dgm:prSet>
      <dgm:spPr/>
      <dgm:t>
        <a:bodyPr/>
        <a:lstStyle/>
        <a:p>
          <a:endParaRPr lang="es-ES"/>
        </a:p>
      </dgm:t>
    </dgm:pt>
  </dgm:ptLst>
  <dgm:cxnLst>
    <dgm:cxn modelId="{0D7717A1-AD98-4222-ABBA-057ED9025F47}" srcId="{F806278E-C63B-43A8-B4CD-46CF4372F676}" destId="{7D86E9E8-88EB-41A0-83EB-060AD3AE4364}" srcOrd="0" destOrd="0" parTransId="{6DFC1285-2680-4B20-A59B-DA39BD6742CC}" sibTransId="{22A5D6B1-1A69-4AD8-A131-CA08B4C5B1DF}"/>
    <dgm:cxn modelId="{BE3ED5EA-BB90-46C2-BDD9-EA00CE11EE93}" type="presOf" srcId="{7D86E9E8-88EB-41A0-83EB-060AD3AE4364}" destId="{54DA1E94-EC32-4B19-BC5F-588CCD382B76}" srcOrd="0" destOrd="0" presId="urn:microsoft.com/office/officeart/2005/8/layout/vList2"/>
    <dgm:cxn modelId="{FE1F631A-5AC4-479C-9A92-67C5A7CDB660}" type="presOf" srcId="{F806278E-C63B-43A8-B4CD-46CF4372F676}" destId="{499CEE05-0ECD-40BD-957B-C509E6F35572}" srcOrd="0" destOrd="0" presId="urn:microsoft.com/office/officeart/2005/8/layout/vList2"/>
    <dgm:cxn modelId="{6B5B9D65-E2BE-472A-A872-4C560034E3DA}" type="presParOf" srcId="{499CEE05-0ECD-40BD-957B-C509E6F35572}" destId="{54DA1E94-EC32-4B19-BC5F-588CCD382B76}" srcOrd="0" destOrd="0" presId="urn:microsoft.com/office/officeart/2005/8/layout/vList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F806278E-C63B-43A8-B4CD-46CF4372F676}" type="doc">
      <dgm:prSet loTypeId="urn:microsoft.com/office/officeart/2005/8/layout/vList2" loCatId="list" qsTypeId="urn:microsoft.com/office/officeart/2005/8/quickstyle/3d2" qsCatId="3D" csTypeId="urn:microsoft.com/office/officeart/2005/8/colors/colorful5" csCatId="colorful" phldr="1"/>
      <dgm:spPr/>
      <dgm:t>
        <a:bodyPr/>
        <a:lstStyle/>
        <a:p>
          <a:endParaRPr lang="es-ES"/>
        </a:p>
      </dgm:t>
    </dgm:pt>
    <dgm:pt modelId="{7D86E9E8-88EB-41A0-83EB-060AD3AE4364}">
      <dgm:prSet/>
      <dgm:spPr/>
      <dgm:t>
        <a:bodyPr/>
        <a:lstStyle/>
        <a:p>
          <a:pPr algn="ctr" rtl="0"/>
          <a:r>
            <a:rPr lang="es-CO" b="1" dirty="0" smtClean="0"/>
            <a:t>2.3.2.6. </a:t>
          </a:r>
          <a:r>
            <a:rPr lang="es-CO" b="1" dirty="0" smtClean="0"/>
            <a:t>Proceso de apertura de datos</a:t>
          </a:r>
          <a:endParaRPr lang="es-ES" dirty="0"/>
        </a:p>
      </dgm:t>
    </dgm:pt>
    <dgm:pt modelId="{6DFC1285-2680-4B20-A59B-DA39BD6742CC}" type="parTrans" cxnId="{0D7717A1-AD98-4222-ABBA-057ED9025F47}">
      <dgm:prSet/>
      <dgm:spPr/>
      <dgm:t>
        <a:bodyPr/>
        <a:lstStyle/>
        <a:p>
          <a:endParaRPr lang="es-ES"/>
        </a:p>
      </dgm:t>
    </dgm:pt>
    <dgm:pt modelId="{22A5D6B1-1A69-4AD8-A131-CA08B4C5B1DF}" type="sibTrans" cxnId="{0D7717A1-AD98-4222-ABBA-057ED9025F47}">
      <dgm:prSet/>
      <dgm:spPr/>
      <dgm:t>
        <a:bodyPr/>
        <a:lstStyle/>
        <a:p>
          <a:endParaRPr lang="es-ES"/>
        </a:p>
      </dgm:t>
    </dgm:pt>
    <dgm:pt modelId="{499CEE05-0ECD-40BD-957B-C509E6F35572}" type="pres">
      <dgm:prSet presAssocID="{F806278E-C63B-43A8-B4CD-46CF4372F676}" presName="linear" presStyleCnt="0">
        <dgm:presLayoutVars>
          <dgm:animLvl val="lvl"/>
          <dgm:resizeHandles val="exact"/>
        </dgm:presLayoutVars>
      </dgm:prSet>
      <dgm:spPr/>
      <dgm:t>
        <a:bodyPr/>
        <a:lstStyle/>
        <a:p>
          <a:endParaRPr lang="es-ES"/>
        </a:p>
      </dgm:t>
    </dgm:pt>
    <dgm:pt modelId="{54DA1E94-EC32-4B19-BC5F-588CCD382B76}" type="pres">
      <dgm:prSet presAssocID="{7D86E9E8-88EB-41A0-83EB-060AD3AE4364}" presName="parentText" presStyleLbl="node1" presStyleIdx="0" presStyleCnt="1">
        <dgm:presLayoutVars>
          <dgm:chMax val="0"/>
          <dgm:bulletEnabled val="1"/>
        </dgm:presLayoutVars>
      </dgm:prSet>
      <dgm:spPr/>
      <dgm:t>
        <a:bodyPr/>
        <a:lstStyle/>
        <a:p>
          <a:endParaRPr lang="es-ES"/>
        </a:p>
      </dgm:t>
    </dgm:pt>
  </dgm:ptLst>
  <dgm:cxnLst>
    <dgm:cxn modelId="{0D7717A1-AD98-4222-ABBA-057ED9025F47}" srcId="{F806278E-C63B-43A8-B4CD-46CF4372F676}" destId="{7D86E9E8-88EB-41A0-83EB-060AD3AE4364}" srcOrd="0" destOrd="0" parTransId="{6DFC1285-2680-4B20-A59B-DA39BD6742CC}" sibTransId="{22A5D6B1-1A69-4AD8-A131-CA08B4C5B1DF}"/>
    <dgm:cxn modelId="{5F5106F7-2ACF-4BA9-A8A6-5126DA4817A7}" type="presOf" srcId="{F806278E-C63B-43A8-B4CD-46CF4372F676}" destId="{499CEE05-0ECD-40BD-957B-C509E6F35572}" srcOrd="0" destOrd="0" presId="urn:microsoft.com/office/officeart/2005/8/layout/vList2"/>
    <dgm:cxn modelId="{43430723-273B-4491-88A6-713E15D737F3}" type="presOf" srcId="{7D86E9E8-88EB-41A0-83EB-060AD3AE4364}" destId="{54DA1E94-EC32-4B19-BC5F-588CCD382B76}" srcOrd="0" destOrd="0" presId="urn:microsoft.com/office/officeart/2005/8/layout/vList2"/>
    <dgm:cxn modelId="{CEB88EEB-CC9A-4632-82AC-287AE6EF50C3}" type="presParOf" srcId="{499CEE05-0ECD-40BD-957B-C509E6F35572}" destId="{54DA1E94-EC32-4B19-BC5F-588CCD382B76}" srcOrd="0" destOrd="0" presId="urn:microsoft.com/office/officeart/2005/8/layout/vList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F806278E-C63B-43A8-B4CD-46CF4372F676}" type="doc">
      <dgm:prSet loTypeId="urn:microsoft.com/office/officeart/2005/8/layout/vList2" loCatId="list" qsTypeId="urn:microsoft.com/office/officeart/2005/8/quickstyle/3d2" qsCatId="3D" csTypeId="urn:microsoft.com/office/officeart/2005/8/colors/colorful5" csCatId="colorful" phldr="1"/>
      <dgm:spPr/>
      <dgm:t>
        <a:bodyPr/>
        <a:lstStyle/>
        <a:p>
          <a:endParaRPr lang="es-ES"/>
        </a:p>
      </dgm:t>
    </dgm:pt>
    <dgm:pt modelId="{7D86E9E8-88EB-41A0-83EB-060AD3AE4364}">
      <dgm:prSet/>
      <dgm:spPr/>
      <dgm:t>
        <a:bodyPr/>
        <a:lstStyle/>
        <a:p>
          <a:pPr algn="ctr" rtl="0"/>
          <a:r>
            <a:rPr lang="es-CO" b="1" dirty="0" smtClean="0"/>
            <a:t>2.3.2.6. </a:t>
          </a:r>
          <a:r>
            <a:rPr lang="es-CO" b="1" dirty="0" smtClean="0"/>
            <a:t>Proceso de apertura de datos</a:t>
          </a:r>
          <a:endParaRPr lang="es-ES" dirty="0"/>
        </a:p>
      </dgm:t>
    </dgm:pt>
    <dgm:pt modelId="{6DFC1285-2680-4B20-A59B-DA39BD6742CC}" type="parTrans" cxnId="{0D7717A1-AD98-4222-ABBA-057ED9025F47}">
      <dgm:prSet/>
      <dgm:spPr/>
      <dgm:t>
        <a:bodyPr/>
        <a:lstStyle/>
        <a:p>
          <a:endParaRPr lang="es-ES"/>
        </a:p>
      </dgm:t>
    </dgm:pt>
    <dgm:pt modelId="{22A5D6B1-1A69-4AD8-A131-CA08B4C5B1DF}" type="sibTrans" cxnId="{0D7717A1-AD98-4222-ABBA-057ED9025F47}">
      <dgm:prSet/>
      <dgm:spPr/>
      <dgm:t>
        <a:bodyPr/>
        <a:lstStyle/>
        <a:p>
          <a:endParaRPr lang="es-ES"/>
        </a:p>
      </dgm:t>
    </dgm:pt>
    <dgm:pt modelId="{499CEE05-0ECD-40BD-957B-C509E6F35572}" type="pres">
      <dgm:prSet presAssocID="{F806278E-C63B-43A8-B4CD-46CF4372F676}" presName="linear" presStyleCnt="0">
        <dgm:presLayoutVars>
          <dgm:animLvl val="lvl"/>
          <dgm:resizeHandles val="exact"/>
        </dgm:presLayoutVars>
      </dgm:prSet>
      <dgm:spPr/>
      <dgm:t>
        <a:bodyPr/>
        <a:lstStyle/>
        <a:p>
          <a:endParaRPr lang="es-ES"/>
        </a:p>
      </dgm:t>
    </dgm:pt>
    <dgm:pt modelId="{54DA1E94-EC32-4B19-BC5F-588CCD382B76}" type="pres">
      <dgm:prSet presAssocID="{7D86E9E8-88EB-41A0-83EB-060AD3AE4364}" presName="parentText" presStyleLbl="node1" presStyleIdx="0" presStyleCnt="1">
        <dgm:presLayoutVars>
          <dgm:chMax val="0"/>
          <dgm:bulletEnabled val="1"/>
        </dgm:presLayoutVars>
      </dgm:prSet>
      <dgm:spPr/>
      <dgm:t>
        <a:bodyPr/>
        <a:lstStyle/>
        <a:p>
          <a:endParaRPr lang="es-ES"/>
        </a:p>
      </dgm:t>
    </dgm:pt>
  </dgm:ptLst>
  <dgm:cxnLst>
    <dgm:cxn modelId="{0D7717A1-AD98-4222-ABBA-057ED9025F47}" srcId="{F806278E-C63B-43A8-B4CD-46CF4372F676}" destId="{7D86E9E8-88EB-41A0-83EB-060AD3AE4364}" srcOrd="0" destOrd="0" parTransId="{6DFC1285-2680-4B20-A59B-DA39BD6742CC}" sibTransId="{22A5D6B1-1A69-4AD8-A131-CA08B4C5B1DF}"/>
    <dgm:cxn modelId="{63C37121-B647-4384-A086-D5A5C5BBA69D}" type="presOf" srcId="{F806278E-C63B-43A8-B4CD-46CF4372F676}" destId="{499CEE05-0ECD-40BD-957B-C509E6F35572}" srcOrd="0" destOrd="0" presId="urn:microsoft.com/office/officeart/2005/8/layout/vList2"/>
    <dgm:cxn modelId="{404B0431-5F55-431F-BE2F-1C8839AC6A8D}" type="presOf" srcId="{7D86E9E8-88EB-41A0-83EB-060AD3AE4364}" destId="{54DA1E94-EC32-4B19-BC5F-588CCD382B76}" srcOrd="0" destOrd="0" presId="urn:microsoft.com/office/officeart/2005/8/layout/vList2"/>
    <dgm:cxn modelId="{DE0FE71B-087A-430A-BDDF-ECBE96B48641}" type="presParOf" srcId="{499CEE05-0ECD-40BD-957B-C509E6F35572}" destId="{54DA1E94-EC32-4B19-BC5F-588CCD382B76}" srcOrd="0" destOrd="0" presId="urn:microsoft.com/office/officeart/2005/8/layout/vList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F806278E-C63B-43A8-B4CD-46CF4372F676}" type="doc">
      <dgm:prSet loTypeId="urn:microsoft.com/office/officeart/2005/8/layout/vList2" loCatId="list" qsTypeId="urn:microsoft.com/office/officeart/2005/8/quickstyle/3d2" qsCatId="3D" csTypeId="urn:microsoft.com/office/officeart/2005/8/colors/colorful5" csCatId="colorful" phldr="1"/>
      <dgm:spPr/>
      <dgm:t>
        <a:bodyPr/>
        <a:lstStyle/>
        <a:p>
          <a:endParaRPr lang="es-ES"/>
        </a:p>
      </dgm:t>
    </dgm:pt>
    <dgm:pt modelId="{7D86E9E8-88EB-41A0-83EB-060AD3AE4364}">
      <dgm:prSet/>
      <dgm:spPr/>
      <dgm:t>
        <a:bodyPr/>
        <a:lstStyle/>
        <a:p>
          <a:pPr algn="ctr" rtl="0"/>
          <a:r>
            <a:rPr lang="es-CO" b="1" dirty="0" smtClean="0"/>
            <a:t>2.3.2.6. </a:t>
          </a:r>
          <a:r>
            <a:rPr lang="es-CO" b="1" dirty="0" smtClean="0"/>
            <a:t>Proceso de apertura de datos</a:t>
          </a:r>
          <a:endParaRPr lang="es-ES" dirty="0"/>
        </a:p>
      </dgm:t>
    </dgm:pt>
    <dgm:pt modelId="{6DFC1285-2680-4B20-A59B-DA39BD6742CC}" type="parTrans" cxnId="{0D7717A1-AD98-4222-ABBA-057ED9025F47}">
      <dgm:prSet/>
      <dgm:spPr/>
      <dgm:t>
        <a:bodyPr/>
        <a:lstStyle/>
        <a:p>
          <a:endParaRPr lang="es-ES"/>
        </a:p>
      </dgm:t>
    </dgm:pt>
    <dgm:pt modelId="{22A5D6B1-1A69-4AD8-A131-CA08B4C5B1DF}" type="sibTrans" cxnId="{0D7717A1-AD98-4222-ABBA-057ED9025F47}">
      <dgm:prSet/>
      <dgm:spPr/>
      <dgm:t>
        <a:bodyPr/>
        <a:lstStyle/>
        <a:p>
          <a:endParaRPr lang="es-ES"/>
        </a:p>
      </dgm:t>
    </dgm:pt>
    <dgm:pt modelId="{499CEE05-0ECD-40BD-957B-C509E6F35572}" type="pres">
      <dgm:prSet presAssocID="{F806278E-C63B-43A8-B4CD-46CF4372F676}" presName="linear" presStyleCnt="0">
        <dgm:presLayoutVars>
          <dgm:animLvl val="lvl"/>
          <dgm:resizeHandles val="exact"/>
        </dgm:presLayoutVars>
      </dgm:prSet>
      <dgm:spPr/>
      <dgm:t>
        <a:bodyPr/>
        <a:lstStyle/>
        <a:p>
          <a:endParaRPr lang="es-ES"/>
        </a:p>
      </dgm:t>
    </dgm:pt>
    <dgm:pt modelId="{54DA1E94-EC32-4B19-BC5F-588CCD382B76}" type="pres">
      <dgm:prSet presAssocID="{7D86E9E8-88EB-41A0-83EB-060AD3AE4364}" presName="parentText" presStyleLbl="node1" presStyleIdx="0" presStyleCnt="1">
        <dgm:presLayoutVars>
          <dgm:chMax val="0"/>
          <dgm:bulletEnabled val="1"/>
        </dgm:presLayoutVars>
      </dgm:prSet>
      <dgm:spPr/>
      <dgm:t>
        <a:bodyPr/>
        <a:lstStyle/>
        <a:p>
          <a:endParaRPr lang="es-ES"/>
        </a:p>
      </dgm:t>
    </dgm:pt>
  </dgm:ptLst>
  <dgm:cxnLst>
    <dgm:cxn modelId="{0D7717A1-AD98-4222-ABBA-057ED9025F47}" srcId="{F806278E-C63B-43A8-B4CD-46CF4372F676}" destId="{7D86E9E8-88EB-41A0-83EB-060AD3AE4364}" srcOrd="0" destOrd="0" parTransId="{6DFC1285-2680-4B20-A59B-DA39BD6742CC}" sibTransId="{22A5D6B1-1A69-4AD8-A131-CA08B4C5B1DF}"/>
    <dgm:cxn modelId="{88E76377-D7F9-4B75-8AC0-92FE3E9ADAC5}" type="presOf" srcId="{7D86E9E8-88EB-41A0-83EB-060AD3AE4364}" destId="{54DA1E94-EC32-4B19-BC5F-588CCD382B76}" srcOrd="0" destOrd="0" presId="urn:microsoft.com/office/officeart/2005/8/layout/vList2"/>
    <dgm:cxn modelId="{774D1016-54E4-498B-8F29-92CFEF8B9AFD}" type="presOf" srcId="{F806278E-C63B-43A8-B4CD-46CF4372F676}" destId="{499CEE05-0ECD-40BD-957B-C509E6F35572}" srcOrd="0" destOrd="0" presId="urn:microsoft.com/office/officeart/2005/8/layout/vList2"/>
    <dgm:cxn modelId="{FBC7C1CE-B3DD-47C0-900E-33306295D3FB}" type="presParOf" srcId="{499CEE05-0ECD-40BD-957B-C509E6F35572}" destId="{54DA1E94-EC32-4B19-BC5F-588CCD382B76}" srcOrd="0" destOrd="0" presId="urn:microsoft.com/office/officeart/2005/8/layout/vList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52C8FF50-2493-48A0-85AE-C313FC0BAB14}" type="doc">
      <dgm:prSet loTypeId="urn:microsoft.com/office/officeart/2005/8/layout/vList2" loCatId="list" qsTypeId="urn:microsoft.com/office/officeart/2005/8/quickstyle/3d2" qsCatId="3D" csTypeId="urn:microsoft.com/office/officeart/2005/8/colors/colorful5" csCatId="colorful" phldr="1"/>
      <dgm:spPr/>
      <dgm:t>
        <a:bodyPr/>
        <a:lstStyle/>
        <a:p>
          <a:endParaRPr lang="es-ES"/>
        </a:p>
      </dgm:t>
    </dgm:pt>
    <dgm:pt modelId="{7DDA8417-F391-4F74-B56C-229733EE6902}">
      <dgm:prSet/>
      <dgm:spPr/>
      <dgm:t>
        <a:bodyPr/>
        <a:lstStyle/>
        <a:p>
          <a:pPr algn="ctr" rtl="0"/>
          <a:r>
            <a:rPr lang="es-CO" b="1" dirty="0" smtClean="0"/>
            <a:t>6. Aplicaciones</a:t>
          </a:r>
          <a:endParaRPr lang="es-ES" dirty="0"/>
        </a:p>
      </dgm:t>
    </dgm:pt>
    <dgm:pt modelId="{1D084628-E2D7-4E6A-AA24-49369BE0B863}" type="parTrans" cxnId="{02D6DB90-F8BC-4E63-A9D0-6DB47E61F404}">
      <dgm:prSet/>
      <dgm:spPr/>
      <dgm:t>
        <a:bodyPr/>
        <a:lstStyle/>
        <a:p>
          <a:endParaRPr lang="es-ES"/>
        </a:p>
      </dgm:t>
    </dgm:pt>
    <dgm:pt modelId="{0B8FBDF5-9163-4642-9C3E-59D67836535D}" type="sibTrans" cxnId="{02D6DB90-F8BC-4E63-A9D0-6DB47E61F404}">
      <dgm:prSet/>
      <dgm:spPr/>
      <dgm:t>
        <a:bodyPr/>
        <a:lstStyle/>
        <a:p>
          <a:endParaRPr lang="es-ES"/>
        </a:p>
      </dgm:t>
    </dgm:pt>
    <dgm:pt modelId="{7D744FF4-9F3F-4C63-91A0-B2B514A96CC0}" type="pres">
      <dgm:prSet presAssocID="{52C8FF50-2493-48A0-85AE-C313FC0BAB14}" presName="linear" presStyleCnt="0">
        <dgm:presLayoutVars>
          <dgm:animLvl val="lvl"/>
          <dgm:resizeHandles val="exact"/>
        </dgm:presLayoutVars>
      </dgm:prSet>
      <dgm:spPr/>
      <dgm:t>
        <a:bodyPr/>
        <a:lstStyle/>
        <a:p>
          <a:endParaRPr lang="es-ES"/>
        </a:p>
      </dgm:t>
    </dgm:pt>
    <dgm:pt modelId="{626D3522-19D5-4260-ADB2-418CB3ABA6ED}" type="pres">
      <dgm:prSet presAssocID="{7DDA8417-F391-4F74-B56C-229733EE6902}" presName="parentText" presStyleLbl="node1" presStyleIdx="0" presStyleCnt="1" custLinFactNeighborX="23729" custLinFactNeighborY="-59099">
        <dgm:presLayoutVars>
          <dgm:chMax val="0"/>
          <dgm:bulletEnabled val="1"/>
        </dgm:presLayoutVars>
      </dgm:prSet>
      <dgm:spPr/>
      <dgm:t>
        <a:bodyPr/>
        <a:lstStyle/>
        <a:p>
          <a:endParaRPr lang="es-ES"/>
        </a:p>
      </dgm:t>
    </dgm:pt>
  </dgm:ptLst>
  <dgm:cxnLst>
    <dgm:cxn modelId="{02D6DB90-F8BC-4E63-A9D0-6DB47E61F404}" srcId="{52C8FF50-2493-48A0-85AE-C313FC0BAB14}" destId="{7DDA8417-F391-4F74-B56C-229733EE6902}" srcOrd="0" destOrd="0" parTransId="{1D084628-E2D7-4E6A-AA24-49369BE0B863}" sibTransId="{0B8FBDF5-9163-4642-9C3E-59D67836535D}"/>
    <dgm:cxn modelId="{4391C27C-53DA-4023-BC72-7B421B48DC4E}" type="presOf" srcId="{7DDA8417-F391-4F74-B56C-229733EE6902}" destId="{626D3522-19D5-4260-ADB2-418CB3ABA6ED}" srcOrd="0" destOrd="0" presId="urn:microsoft.com/office/officeart/2005/8/layout/vList2"/>
    <dgm:cxn modelId="{C7AF7C09-481F-4454-ACC7-156BFF9D409E}" type="presOf" srcId="{52C8FF50-2493-48A0-85AE-C313FC0BAB14}" destId="{7D744FF4-9F3F-4C63-91A0-B2B514A96CC0}" srcOrd="0" destOrd="0" presId="urn:microsoft.com/office/officeart/2005/8/layout/vList2"/>
    <dgm:cxn modelId="{B5D13FAE-546E-46AA-9FB3-62E6FB6FE22B}" type="presParOf" srcId="{7D744FF4-9F3F-4C63-91A0-B2B514A96CC0}" destId="{626D3522-19D5-4260-ADB2-418CB3ABA6ED}" srcOrd="0" destOrd="0" presId="urn:microsoft.com/office/officeart/2005/8/layout/vList2"/>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56C387E-29FE-4733-9D6F-BA0D23962573}" type="doc">
      <dgm:prSet loTypeId="urn:microsoft.com/office/officeart/2005/8/layout/default" loCatId="list" qsTypeId="urn:microsoft.com/office/officeart/2005/8/quickstyle/3d3" qsCatId="3D" csTypeId="urn:microsoft.com/office/officeart/2005/8/colors/colorful5" csCatId="colorful" phldr="1"/>
      <dgm:spPr/>
      <dgm:t>
        <a:bodyPr/>
        <a:lstStyle/>
        <a:p>
          <a:endParaRPr lang="es-ES"/>
        </a:p>
      </dgm:t>
    </dgm:pt>
    <dgm:pt modelId="{E8B66BCA-D854-4146-8030-8F6D555A18D7}">
      <dgm:prSet/>
      <dgm:spPr/>
      <dgm:t>
        <a:bodyPr/>
        <a:lstStyle/>
        <a:p>
          <a:r>
            <a:rPr lang="es-CO" b="1" dirty="0" smtClean="0"/>
            <a:t>2.3.2.3. </a:t>
          </a:r>
          <a:r>
            <a:rPr lang="es-CO" b="1" dirty="0" smtClean="0"/>
            <a:t>Conocimiento portales del gobierno con Datos </a:t>
          </a:r>
          <a:r>
            <a:rPr lang="es-CO" b="1" dirty="0" smtClean="0"/>
            <a:t>.Abiertos</a:t>
          </a:r>
          <a:endParaRPr lang="es-ES" dirty="0"/>
        </a:p>
      </dgm:t>
    </dgm:pt>
    <dgm:pt modelId="{211FE6FC-86D8-43CA-8B1B-7C0D682A8151}" type="parTrans" cxnId="{32B8D5D4-3E77-46A3-82EF-C16AA7EBBF45}">
      <dgm:prSet/>
      <dgm:spPr/>
      <dgm:t>
        <a:bodyPr/>
        <a:lstStyle/>
        <a:p>
          <a:endParaRPr lang="es-ES"/>
        </a:p>
      </dgm:t>
    </dgm:pt>
    <dgm:pt modelId="{93D24C4A-172D-4874-A31D-A9A5475BD2AB}" type="sibTrans" cxnId="{32B8D5D4-3E77-46A3-82EF-C16AA7EBBF45}">
      <dgm:prSet/>
      <dgm:spPr/>
      <dgm:t>
        <a:bodyPr/>
        <a:lstStyle/>
        <a:p>
          <a:endParaRPr lang="es-ES"/>
        </a:p>
      </dgm:t>
    </dgm:pt>
    <dgm:pt modelId="{EF2743BF-57FB-4D2B-B24C-BF409DC0E33C}" type="pres">
      <dgm:prSet presAssocID="{B56C387E-29FE-4733-9D6F-BA0D23962573}" presName="diagram" presStyleCnt="0">
        <dgm:presLayoutVars>
          <dgm:dir/>
          <dgm:resizeHandles val="exact"/>
        </dgm:presLayoutVars>
      </dgm:prSet>
      <dgm:spPr/>
      <dgm:t>
        <a:bodyPr/>
        <a:lstStyle/>
        <a:p>
          <a:endParaRPr lang="es-ES"/>
        </a:p>
      </dgm:t>
    </dgm:pt>
    <dgm:pt modelId="{EA919914-0ED7-49E2-B595-0D7ACDB8E087}" type="pres">
      <dgm:prSet presAssocID="{E8B66BCA-D854-4146-8030-8F6D555A18D7}" presName="node" presStyleLbl="node1" presStyleIdx="0" presStyleCnt="1" custScaleX="491175" custScaleY="100058">
        <dgm:presLayoutVars>
          <dgm:bulletEnabled val="1"/>
        </dgm:presLayoutVars>
      </dgm:prSet>
      <dgm:spPr/>
      <dgm:t>
        <a:bodyPr/>
        <a:lstStyle/>
        <a:p>
          <a:endParaRPr lang="es-ES"/>
        </a:p>
      </dgm:t>
    </dgm:pt>
  </dgm:ptLst>
  <dgm:cxnLst>
    <dgm:cxn modelId="{0CF32F96-45FF-4580-9DAA-661FA0695512}" type="presOf" srcId="{E8B66BCA-D854-4146-8030-8F6D555A18D7}" destId="{EA919914-0ED7-49E2-B595-0D7ACDB8E087}" srcOrd="0" destOrd="0" presId="urn:microsoft.com/office/officeart/2005/8/layout/default"/>
    <dgm:cxn modelId="{8D53C301-A26D-47DB-9057-ECEC4776D0D6}" type="presOf" srcId="{B56C387E-29FE-4733-9D6F-BA0D23962573}" destId="{EF2743BF-57FB-4D2B-B24C-BF409DC0E33C}" srcOrd="0" destOrd="0" presId="urn:microsoft.com/office/officeart/2005/8/layout/default"/>
    <dgm:cxn modelId="{32B8D5D4-3E77-46A3-82EF-C16AA7EBBF45}" srcId="{B56C387E-29FE-4733-9D6F-BA0D23962573}" destId="{E8B66BCA-D854-4146-8030-8F6D555A18D7}" srcOrd="0" destOrd="0" parTransId="{211FE6FC-86D8-43CA-8B1B-7C0D682A8151}" sibTransId="{93D24C4A-172D-4874-A31D-A9A5475BD2AB}"/>
    <dgm:cxn modelId="{3FC598B3-CF4B-4033-93B1-B91BDA68C7C9}" type="presParOf" srcId="{EF2743BF-57FB-4D2B-B24C-BF409DC0E33C}" destId="{EA919914-0ED7-49E2-B595-0D7ACDB8E087}" srcOrd="0" destOrd="0" presId="urn:microsoft.com/office/officeart/2005/8/layout/default"/>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C61EC41-8664-42FA-88CF-0873B547FBE4}" type="doc">
      <dgm:prSet loTypeId="urn:microsoft.com/office/officeart/2005/8/layout/vList2" loCatId="list" qsTypeId="urn:microsoft.com/office/officeart/2005/8/quickstyle/3d3" qsCatId="3D" csTypeId="urn:microsoft.com/office/officeart/2005/8/colors/colorful5" csCatId="colorful" phldr="1"/>
      <dgm:spPr/>
      <dgm:t>
        <a:bodyPr/>
        <a:lstStyle/>
        <a:p>
          <a:endParaRPr lang="es-ES"/>
        </a:p>
      </dgm:t>
    </dgm:pt>
    <dgm:pt modelId="{2F340276-E7C5-49CE-8F61-6AA6B8AFB266}">
      <dgm:prSet custT="1"/>
      <dgm:spPr>
        <a:solidFill>
          <a:srgbClr val="92D050"/>
        </a:solidFill>
      </dgm:spPr>
      <dgm:t>
        <a:bodyPr/>
        <a:lstStyle/>
        <a:p>
          <a:pPr algn="ctr" rtl="0"/>
          <a:r>
            <a:rPr lang="es-CO" sz="1800" b="1" dirty="0" smtClean="0"/>
            <a:t>2.3.2.4. </a:t>
          </a:r>
          <a:r>
            <a:rPr lang="es-CO" sz="1800" b="1" dirty="0" smtClean="0"/>
            <a:t>Rol de la entidad</a:t>
          </a:r>
          <a:endParaRPr lang="es-ES" sz="1800" dirty="0"/>
        </a:p>
      </dgm:t>
    </dgm:pt>
    <dgm:pt modelId="{88C97C1C-54FD-4267-A590-634C871CD1A0}" type="parTrans" cxnId="{478CFC06-615F-4BE8-BA6A-E3C7E11FE224}">
      <dgm:prSet/>
      <dgm:spPr/>
      <dgm:t>
        <a:bodyPr/>
        <a:lstStyle/>
        <a:p>
          <a:endParaRPr lang="es-ES"/>
        </a:p>
      </dgm:t>
    </dgm:pt>
    <dgm:pt modelId="{0A8387DC-C1F8-45B7-9720-E18687B0D364}" type="sibTrans" cxnId="{478CFC06-615F-4BE8-BA6A-E3C7E11FE224}">
      <dgm:prSet/>
      <dgm:spPr/>
      <dgm:t>
        <a:bodyPr/>
        <a:lstStyle/>
        <a:p>
          <a:endParaRPr lang="es-ES"/>
        </a:p>
      </dgm:t>
    </dgm:pt>
    <dgm:pt modelId="{00778C8F-2E5F-4AEA-AA22-8CEEAADA50AA}" type="pres">
      <dgm:prSet presAssocID="{BC61EC41-8664-42FA-88CF-0873B547FBE4}" presName="linear" presStyleCnt="0">
        <dgm:presLayoutVars>
          <dgm:animLvl val="lvl"/>
          <dgm:resizeHandles val="exact"/>
        </dgm:presLayoutVars>
      </dgm:prSet>
      <dgm:spPr/>
      <dgm:t>
        <a:bodyPr/>
        <a:lstStyle/>
        <a:p>
          <a:endParaRPr lang="es-ES"/>
        </a:p>
      </dgm:t>
    </dgm:pt>
    <dgm:pt modelId="{614FE731-C242-46ED-B2D7-FAEA54CA8F69}" type="pres">
      <dgm:prSet presAssocID="{2F340276-E7C5-49CE-8F61-6AA6B8AFB266}" presName="parentText" presStyleLbl="node1" presStyleIdx="0" presStyleCnt="1" custAng="0" custLinFactNeighborY="-882">
        <dgm:presLayoutVars>
          <dgm:chMax val="0"/>
          <dgm:bulletEnabled val="1"/>
        </dgm:presLayoutVars>
      </dgm:prSet>
      <dgm:spPr/>
      <dgm:t>
        <a:bodyPr/>
        <a:lstStyle/>
        <a:p>
          <a:endParaRPr lang="es-ES"/>
        </a:p>
      </dgm:t>
    </dgm:pt>
  </dgm:ptLst>
  <dgm:cxnLst>
    <dgm:cxn modelId="{478CFC06-615F-4BE8-BA6A-E3C7E11FE224}" srcId="{BC61EC41-8664-42FA-88CF-0873B547FBE4}" destId="{2F340276-E7C5-49CE-8F61-6AA6B8AFB266}" srcOrd="0" destOrd="0" parTransId="{88C97C1C-54FD-4267-A590-634C871CD1A0}" sibTransId="{0A8387DC-C1F8-45B7-9720-E18687B0D364}"/>
    <dgm:cxn modelId="{E6504142-AC36-4D51-AF77-B48495A24143}" type="presOf" srcId="{BC61EC41-8664-42FA-88CF-0873B547FBE4}" destId="{00778C8F-2E5F-4AEA-AA22-8CEEAADA50AA}" srcOrd="0" destOrd="0" presId="urn:microsoft.com/office/officeart/2005/8/layout/vList2"/>
    <dgm:cxn modelId="{895A3A79-2C6A-4582-9AB1-4D236A8FA03E}" type="presOf" srcId="{2F340276-E7C5-49CE-8F61-6AA6B8AFB266}" destId="{614FE731-C242-46ED-B2D7-FAEA54CA8F69}" srcOrd="0" destOrd="0" presId="urn:microsoft.com/office/officeart/2005/8/layout/vList2"/>
    <dgm:cxn modelId="{307E1CB6-B5B1-49CA-9AB3-8DAEE34A114C}" type="presParOf" srcId="{00778C8F-2E5F-4AEA-AA22-8CEEAADA50AA}" destId="{614FE731-C242-46ED-B2D7-FAEA54CA8F69}" srcOrd="0" destOrd="0" presId="urn:microsoft.com/office/officeart/2005/8/layout/vList2"/>
  </dgm:cxnLst>
  <dgm:bg>
    <a:effectLst/>
  </dgm:bg>
  <dgm:whole>
    <a:ln w="9525" cap="flat" cmpd="sng" algn="ctr">
      <a:solidFill>
        <a:srgbClr val="800080"/>
      </a:solidFill>
      <a:prstDash val="solid"/>
      <a:round/>
      <a:headEnd type="none" w="med" len="med"/>
      <a:tailEnd type="none" w="med" len="med"/>
    </a:ln>
  </dgm:whole>
  <dgm:extLst>
    <a:ext uri="http://schemas.microsoft.com/office/drawing/2008/diagram">
      <dsp:dataModelExt xmlns:dsp="http://schemas.microsoft.com/office/drawing/2008/diagram" xmlns=""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806278E-C63B-43A8-B4CD-46CF4372F676}" type="doc">
      <dgm:prSet loTypeId="urn:microsoft.com/office/officeart/2005/8/layout/vList2" loCatId="list" qsTypeId="urn:microsoft.com/office/officeart/2005/8/quickstyle/3d2" qsCatId="3D" csTypeId="urn:microsoft.com/office/officeart/2005/8/colors/colorful5" csCatId="colorful" phldr="1"/>
      <dgm:spPr/>
      <dgm:t>
        <a:bodyPr/>
        <a:lstStyle/>
        <a:p>
          <a:endParaRPr lang="es-ES"/>
        </a:p>
      </dgm:t>
    </dgm:pt>
    <dgm:pt modelId="{7D86E9E8-88EB-41A0-83EB-060AD3AE4364}">
      <dgm:prSet/>
      <dgm:spPr/>
      <dgm:t>
        <a:bodyPr/>
        <a:lstStyle/>
        <a:p>
          <a:pPr algn="ctr" rtl="0"/>
          <a:r>
            <a:rPr lang="es-CO" b="1" dirty="0" smtClean="0"/>
            <a:t>2.3.2.5. </a:t>
          </a:r>
          <a:r>
            <a:rPr lang="es-CO" b="1" dirty="0" smtClean="0"/>
            <a:t>Proceso de apertura de datos</a:t>
          </a:r>
          <a:endParaRPr lang="es-ES" dirty="0"/>
        </a:p>
      </dgm:t>
    </dgm:pt>
    <dgm:pt modelId="{6DFC1285-2680-4B20-A59B-DA39BD6742CC}" type="parTrans" cxnId="{0D7717A1-AD98-4222-ABBA-057ED9025F47}">
      <dgm:prSet/>
      <dgm:spPr/>
      <dgm:t>
        <a:bodyPr/>
        <a:lstStyle/>
        <a:p>
          <a:endParaRPr lang="es-ES"/>
        </a:p>
      </dgm:t>
    </dgm:pt>
    <dgm:pt modelId="{22A5D6B1-1A69-4AD8-A131-CA08B4C5B1DF}" type="sibTrans" cxnId="{0D7717A1-AD98-4222-ABBA-057ED9025F47}">
      <dgm:prSet/>
      <dgm:spPr/>
      <dgm:t>
        <a:bodyPr/>
        <a:lstStyle/>
        <a:p>
          <a:endParaRPr lang="es-ES"/>
        </a:p>
      </dgm:t>
    </dgm:pt>
    <dgm:pt modelId="{499CEE05-0ECD-40BD-957B-C509E6F35572}" type="pres">
      <dgm:prSet presAssocID="{F806278E-C63B-43A8-B4CD-46CF4372F676}" presName="linear" presStyleCnt="0">
        <dgm:presLayoutVars>
          <dgm:animLvl val="lvl"/>
          <dgm:resizeHandles val="exact"/>
        </dgm:presLayoutVars>
      </dgm:prSet>
      <dgm:spPr/>
      <dgm:t>
        <a:bodyPr/>
        <a:lstStyle/>
        <a:p>
          <a:endParaRPr lang="es-ES"/>
        </a:p>
      </dgm:t>
    </dgm:pt>
    <dgm:pt modelId="{54DA1E94-EC32-4B19-BC5F-588CCD382B76}" type="pres">
      <dgm:prSet presAssocID="{7D86E9E8-88EB-41A0-83EB-060AD3AE4364}" presName="parentText" presStyleLbl="node1" presStyleIdx="0" presStyleCnt="1">
        <dgm:presLayoutVars>
          <dgm:chMax val="0"/>
          <dgm:bulletEnabled val="1"/>
        </dgm:presLayoutVars>
      </dgm:prSet>
      <dgm:spPr/>
      <dgm:t>
        <a:bodyPr/>
        <a:lstStyle/>
        <a:p>
          <a:endParaRPr lang="es-ES"/>
        </a:p>
      </dgm:t>
    </dgm:pt>
  </dgm:ptLst>
  <dgm:cxnLst>
    <dgm:cxn modelId="{0D7717A1-AD98-4222-ABBA-057ED9025F47}" srcId="{F806278E-C63B-43A8-B4CD-46CF4372F676}" destId="{7D86E9E8-88EB-41A0-83EB-060AD3AE4364}" srcOrd="0" destOrd="0" parTransId="{6DFC1285-2680-4B20-A59B-DA39BD6742CC}" sibTransId="{22A5D6B1-1A69-4AD8-A131-CA08B4C5B1DF}"/>
    <dgm:cxn modelId="{9C9FE1DE-1FF8-4184-89E5-A5693335AA1F}" type="presOf" srcId="{7D86E9E8-88EB-41A0-83EB-060AD3AE4364}" destId="{54DA1E94-EC32-4B19-BC5F-588CCD382B76}" srcOrd="0" destOrd="0" presId="urn:microsoft.com/office/officeart/2005/8/layout/vList2"/>
    <dgm:cxn modelId="{6A6152AA-F6CD-4210-9402-77344E7F982F}" type="presOf" srcId="{F806278E-C63B-43A8-B4CD-46CF4372F676}" destId="{499CEE05-0ECD-40BD-957B-C509E6F35572}" srcOrd="0" destOrd="0" presId="urn:microsoft.com/office/officeart/2005/8/layout/vList2"/>
    <dgm:cxn modelId="{91D69B99-C0AF-4726-AACA-C41F54416E4B}" type="presParOf" srcId="{499CEE05-0ECD-40BD-957B-C509E6F35572}" destId="{54DA1E94-EC32-4B19-BC5F-588CCD382B76}" srcOrd="0" destOrd="0" presId="urn:microsoft.com/office/officeart/2005/8/layout/vList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806278E-C63B-43A8-B4CD-46CF4372F676}" type="doc">
      <dgm:prSet loTypeId="urn:microsoft.com/office/officeart/2005/8/layout/vList2" loCatId="list" qsTypeId="urn:microsoft.com/office/officeart/2005/8/quickstyle/3d2" qsCatId="3D" csTypeId="urn:microsoft.com/office/officeart/2005/8/colors/colorful5" csCatId="colorful" phldr="1"/>
      <dgm:spPr/>
      <dgm:t>
        <a:bodyPr/>
        <a:lstStyle/>
        <a:p>
          <a:endParaRPr lang="es-ES"/>
        </a:p>
      </dgm:t>
    </dgm:pt>
    <dgm:pt modelId="{7D86E9E8-88EB-41A0-83EB-060AD3AE4364}">
      <dgm:prSet/>
      <dgm:spPr/>
      <dgm:t>
        <a:bodyPr/>
        <a:lstStyle/>
        <a:p>
          <a:pPr algn="ctr" rtl="0"/>
          <a:r>
            <a:rPr lang="es-CO" b="1" dirty="0" smtClean="0"/>
            <a:t>2.3.2.6. </a:t>
          </a:r>
          <a:r>
            <a:rPr lang="es-CO" b="1" dirty="0" smtClean="0"/>
            <a:t>Proceso de apertura de datos</a:t>
          </a:r>
          <a:endParaRPr lang="es-ES" dirty="0"/>
        </a:p>
      </dgm:t>
    </dgm:pt>
    <dgm:pt modelId="{6DFC1285-2680-4B20-A59B-DA39BD6742CC}" type="parTrans" cxnId="{0D7717A1-AD98-4222-ABBA-057ED9025F47}">
      <dgm:prSet/>
      <dgm:spPr/>
      <dgm:t>
        <a:bodyPr/>
        <a:lstStyle/>
        <a:p>
          <a:endParaRPr lang="es-ES"/>
        </a:p>
      </dgm:t>
    </dgm:pt>
    <dgm:pt modelId="{22A5D6B1-1A69-4AD8-A131-CA08B4C5B1DF}" type="sibTrans" cxnId="{0D7717A1-AD98-4222-ABBA-057ED9025F47}">
      <dgm:prSet/>
      <dgm:spPr/>
      <dgm:t>
        <a:bodyPr/>
        <a:lstStyle/>
        <a:p>
          <a:endParaRPr lang="es-ES"/>
        </a:p>
      </dgm:t>
    </dgm:pt>
    <dgm:pt modelId="{499CEE05-0ECD-40BD-957B-C509E6F35572}" type="pres">
      <dgm:prSet presAssocID="{F806278E-C63B-43A8-B4CD-46CF4372F676}" presName="linear" presStyleCnt="0">
        <dgm:presLayoutVars>
          <dgm:animLvl val="lvl"/>
          <dgm:resizeHandles val="exact"/>
        </dgm:presLayoutVars>
      </dgm:prSet>
      <dgm:spPr/>
      <dgm:t>
        <a:bodyPr/>
        <a:lstStyle/>
        <a:p>
          <a:endParaRPr lang="es-ES"/>
        </a:p>
      </dgm:t>
    </dgm:pt>
    <dgm:pt modelId="{54DA1E94-EC32-4B19-BC5F-588CCD382B76}" type="pres">
      <dgm:prSet presAssocID="{7D86E9E8-88EB-41A0-83EB-060AD3AE4364}" presName="parentText" presStyleLbl="node1" presStyleIdx="0" presStyleCnt="1">
        <dgm:presLayoutVars>
          <dgm:chMax val="0"/>
          <dgm:bulletEnabled val="1"/>
        </dgm:presLayoutVars>
      </dgm:prSet>
      <dgm:spPr/>
      <dgm:t>
        <a:bodyPr/>
        <a:lstStyle/>
        <a:p>
          <a:endParaRPr lang="es-ES"/>
        </a:p>
      </dgm:t>
    </dgm:pt>
  </dgm:ptLst>
  <dgm:cxnLst>
    <dgm:cxn modelId="{0D7717A1-AD98-4222-ABBA-057ED9025F47}" srcId="{F806278E-C63B-43A8-B4CD-46CF4372F676}" destId="{7D86E9E8-88EB-41A0-83EB-060AD3AE4364}" srcOrd="0" destOrd="0" parTransId="{6DFC1285-2680-4B20-A59B-DA39BD6742CC}" sibTransId="{22A5D6B1-1A69-4AD8-A131-CA08B4C5B1DF}"/>
    <dgm:cxn modelId="{13157275-0D54-4F7E-8ED6-21318DEBCD8B}" type="presOf" srcId="{7D86E9E8-88EB-41A0-83EB-060AD3AE4364}" destId="{54DA1E94-EC32-4B19-BC5F-588CCD382B76}" srcOrd="0" destOrd="0" presId="urn:microsoft.com/office/officeart/2005/8/layout/vList2"/>
    <dgm:cxn modelId="{2B801ED9-9D35-452A-B5A7-FCC4140A9761}" type="presOf" srcId="{F806278E-C63B-43A8-B4CD-46CF4372F676}" destId="{499CEE05-0ECD-40BD-957B-C509E6F35572}" srcOrd="0" destOrd="0" presId="urn:microsoft.com/office/officeart/2005/8/layout/vList2"/>
    <dgm:cxn modelId="{99955969-D260-4BC0-A2BF-605F2959AFF9}" type="presParOf" srcId="{499CEE05-0ECD-40BD-957B-C509E6F35572}" destId="{54DA1E94-EC32-4B19-BC5F-588CCD382B76}" srcOrd="0" destOrd="0" presId="urn:microsoft.com/office/officeart/2005/8/layout/vList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806278E-C63B-43A8-B4CD-46CF4372F676}" type="doc">
      <dgm:prSet loTypeId="urn:microsoft.com/office/officeart/2005/8/layout/vList2" loCatId="list" qsTypeId="urn:microsoft.com/office/officeart/2005/8/quickstyle/3d2" qsCatId="3D" csTypeId="urn:microsoft.com/office/officeart/2005/8/colors/colorful5" csCatId="colorful" phldr="1"/>
      <dgm:spPr/>
      <dgm:t>
        <a:bodyPr/>
        <a:lstStyle/>
        <a:p>
          <a:endParaRPr lang="es-ES"/>
        </a:p>
      </dgm:t>
    </dgm:pt>
    <dgm:pt modelId="{7D86E9E8-88EB-41A0-83EB-060AD3AE4364}">
      <dgm:prSet/>
      <dgm:spPr/>
      <dgm:t>
        <a:bodyPr/>
        <a:lstStyle/>
        <a:p>
          <a:pPr algn="ctr" rtl="0"/>
          <a:r>
            <a:rPr lang="es-CO" b="1" dirty="0" smtClean="0"/>
            <a:t>2.3.2.6. </a:t>
          </a:r>
          <a:r>
            <a:rPr lang="es-CO" b="1" dirty="0" smtClean="0"/>
            <a:t>Proceso de apertura de datos</a:t>
          </a:r>
          <a:endParaRPr lang="es-ES" dirty="0"/>
        </a:p>
      </dgm:t>
    </dgm:pt>
    <dgm:pt modelId="{6DFC1285-2680-4B20-A59B-DA39BD6742CC}" type="parTrans" cxnId="{0D7717A1-AD98-4222-ABBA-057ED9025F47}">
      <dgm:prSet/>
      <dgm:spPr/>
      <dgm:t>
        <a:bodyPr/>
        <a:lstStyle/>
        <a:p>
          <a:endParaRPr lang="es-ES"/>
        </a:p>
      </dgm:t>
    </dgm:pt>
    <dgm:pt modelId="{22A5D6B1-1A69-4AD8-A131-CA08B4C5B1DF}" type="sibTrans" cxnId="{0D7717A1-AD98-4222-ABBA-057ED9025F47}">
      <dgm:prSet/>
      <dgm:spPr/>
      <dgm:t>
        <a:bodyPr/>
        <a:lstStyle/>
        <a:p>
          <a:endParaRPr lang="es-ES"/>
        </a:p>
      </dgm:t>
    </dgm:pt>
    <dgm:pt modelId="{499CEE05-0ECD-40BD-957B-C509E6F35572}" type="pres">
      <dgm:prSet presAssocID="{F806278E-C63B-43A8-B4CD-46CF4372F676}" presName="linear" presStyleCnt="0">
        <dgm:presLayoutVars>
          <dgm:animLvl val="lvl"/>
          <dgm:resizeHandles val="exact"/>
        </dgm:presLayoutVars>
      </dgm:prSet>
      <dgm:spPr/>
      <dgm:t>
        <a:bodyPr/>
        <a:lstStyle/>
        <a:p>
          <a:endParaRPr lang="es-ES"/>
        </a:p>
      </dgm:t>
    </dgm:pt>
    <dgm:pt modelId="{54DA1E94-EC32-4B19-BC5F-588CCD382B76}" type="pres">
      <dgm:prSet presAssocID="{7D86E9E8-88EB-41A0-83EB-060AD3AE4364}" presName="parentText" presStyleLbl="node1" presStyleIdx="0" presStyleCnt="1">
        <dgm:presLayoutVars>
          <dgm:chMax val="0"/>
          <dgm:bulletEnabled val="1"/>
        </dgm:presLayoutVars>
      </dgm:prSet>
      <dgm:spPr/>
      <dgm:t>
        <a:bodyPr/>
        <a:lstStyle/>
        <a:p>
          <a:endParaRPr lang="es-ES"/>
        </a:p>
      </dgm:t>
    </dgm:pt>
  </dgm:ptLst>
  <dgm:cxnLst>
    <dgm:cxn modelId="{0D7717A1-AD98-4222-ABBA-057ED9025F47}" srcId="{F806278E-C63B-43A8-B4CD-46CF4372F676}" destId="{7D86E9E8-88EB-41A0-83EB-060AD3AE4364}" srcOrd="0" destOrd="0" parTransId="{6DFC1285-2680-4B20-A59B-DA39BD6742CC}" sibTransId="{22A5D6B1-1A69-4AD8-A131-CA08B4C5B1DF}"/>
    <dgm:cxn modelId="{B6634E51-B6F2-474E-A9BE-BD8A9CE1C701}" type="presOf" srcId="{F806278E-C63B-43A8-B4CD-46CF4372F676}" destId="{499CEE05-0ECD-40BD-957B-C509E6F35572}" srcOrd="0" destOrd="0" presId="urn:microsoft.com/office/officeart/2005/8/layout/vList2"/>
    <dgm:cxn modelId="{91C03C5A-4B49-4267-9FE8-74A35B5DBDC4}" type="presOf" srcId="{7D86E9E8-88EB-41A0-83EB-060AD3AE4364}" destId="{54DA1E94-EC32-4B19-BC5F-588CCD382B76}" srcOrd="0" destOrd="0" presId="urn:microsoft.com/office/officeart/2005/8/layout/vList2"/>
    <dgm:cxn modelId="{86451381-E950-4434-83FE-821FF2B04A3A}" type="presParOf" srcId="{499CEE05-0ECD-40BD-957B-C509E6F35572}" destId="{54DA1E94-EC32-4B19-BC5F-588CCD382B76}" srcOrd="0" destOrd="0" presId="urn:microsoft.com/office/officeart/2005/8/layout/vList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806278E-C63B-43A8-B4CD-46CF4372F676}" type="doc">
      <dgm:prSet loTypeId="urn:microsoft.com/office/officeart/2005/8/layout/vList2" loCatId="list" qsTypeId="urn:microsoft.com/office/officeart/2005/8/quickstyle/3d2" qsCatId="3D" csTypeId="urn:microsoft.com/office/officeart/2005/8/colors/colorful5" csCatId="colorful" phldr="1"/>
      <dgm:spPr/>
      <dgm:t>
        <a:bodyPr/>
        <a:lstStyle/>
        <a:p>
          <a:endParaRPr lang="es-ES"/>
        </a:p>
      </dgm:t>
    </dgm:pt>
    <dgm:pt modelId="{7D86E9E8-88EB-41A0-83EB-060AD3AE4364}">
      <dgm:prSet/>
      <dgm:spPr/>
      <dgm:t>
        <a:bodyPr/>
        <a:lstStyle/>
        <a:p>
          <a:pPr algn="ctr" rtl="0"/>
          <a:r>
            <a:rPr lang="es-CO" b="1" dirty="0" smtClean="0"/>
            <a:t>2.3.2.6. </a:t>
          </a:r>
          <a:r>
            <a:rPr lang="es-CO" b="1" dirty="0" smtClean="0"/>
            <a:t>Proceso de apertura de datos</a:t>
          </a:r>
          <a:endParaRPr lang="es-ES" dirty="0"/>
        </a:p>
      </dgm:t>
    </dgm:pt>
    <dgm:pt modelId="{6DFC1285-2680-4B20-A59B-DA39BD6742CC}" type="parTrans" cxnId="{0D7717A1-AD98-4222-ABBA-057ED9025F47}">
      <dgm:prSet/>
      <dgm:spPr/>
      <dgm:t>
        <a:bodyPr/>
        <a:lstStyle/>
        <a:p>
          <a:endParaRPr lang="es-ES"/>
        </a:p>
      </dgm:t>
    </dgm:pt>
    <dgm:pt modelId="{22A5D6B1-1A69-4AD8-A131-CA08B4C5B1DF}" type="sibTrans" cxnId="{0D7717A1-AD98-4222-ABBA-057ED9025F47}">
      <dgm:prSet/>
      <dgm:spPr/>
      <dgm:t>
        <a:bodyPr/>
        <a:lstStyle/>
        <a:p>
          <a:endParaRPr lang="es-ES"/>
        </a:p>
      </dgm:t>
    </dgm:pt>
    <dgm:pt modelId="{499CEE05-0ECD-40BD-957B-C509E6F35572}" type="pres">
      <dgm:prSet presAssocID="{F806278E-C63B-43A8-B4CD-46CF4372F676}" presName="linear" presStyleCnt="0">
        <dgm:presLayoutVars>
          <dgm:animLvl val="lvl"/>
          <dgm:resizeHandles val="exact"/>
        </dgm:presLayoutVars>
      </dgm:prSet>
      <dgm:spPr/>
      <dgm:t>
        <a:bodyPr/>
        <a:lstStyle/>
        <a:p>
          <a:endParaRPr lang="es-ES"/>
        </a:p>
      </dgm:t>
    </dgm:pt>
    <dgm:pt modelId="{54DA1E94-EC32-4B19-BC5F-588CCD382B76}" type="pres">
      <dgm:prSet presAssocID="{7D86E9E8-88EB-41A0-83EB-060AD3AE4364}" presName="parentText" presStyleLbl="node1" presStyleIdx="0" presStyleCnt="1">
        <dgm:presLayoutVars>
          <dgm:chMax val="0"/>
          <dgm:bulletEnabled val="1"/>
        </dgm:presLayoutVars>
      </dgm:prSet>
      <dgm:spPr/>
      <dgm:t>
        <a:bodyPr/>
        <a:lstStyle/>
        <a:p>
          <a:endParaRPr lang="es-ES"/>
        </a:p>
      </dgm:t>
    </dgm:pt>
  </dgm:ptLst>
  <dgm:cxnLst>
    <dgm:cxn modelId="{0D7717A1-AD98-4222-ABBA-057ED9025F47}" srcId="{F806278E-C63B-43A8-B4CD-46CF4372F676}" destId="{7D86E9E8-88EB-41A0-83EB-060AD3AE4364}" srcOrd="0" destOrd="0" parTransId="{6DFC1285-2680-4B20-A59B-DA39BD6742CC}" sibTransId="{22A5D6B1-1A69-4AD8-A131-CA08B4C5B1DF}"/>
    <dgm:cxn modelId="{9D69A1E6-0AC8-4DBA-B870-8F6EE9E3CF69}" type="presOf" srcId="{7D86E9E8-88EB-41A0-83EB-060AD3AE4364}" destId="{54DA1E94-EC32-4B19-BC5F-588CCD382B76}" srcOrd="0" destOrd="0" presId="urn:microsoft.com/office/officeart/2005/8/layout/vList2"/>
    <dgm:cxn modelId="{D16F88AB-34CD-41C8-89AB-0757BB03E948}" type="presOf" srcId="{F806278E-C63B-43A8-B4CD-46CF4372F676}" destId="{499CEE05-0ECD-40BD-957B-C509E6F35572}" srcOrd="0" destOrd="0" presId="urn:microsoft.com/office/officeart/2005/8/layout/vList2"/>
    <dgm:cxn modelId="{30CF7252-F2C9-47E7-9F52-CCAB1B8E9EA8}" type="presParOf" srcId="{499CEE05-0ECD-40BD-957B-C509E6F35572}" destId="{54DA1E94-EC32-4B19-BC5F-588CCD382B76}" srcOrd="0" destOrd="0" presId="urn:microsoft.com/office/officeart/2005/8/layout/vList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806278E-C63B-43A8-B4CD-46CF4372F676}" type="doc">
      <dgm:prSet loTypeId="urn:microsoft.com/office/officeart/2005/8/layout/vList2" loCatId="list" qsTypeId="urn:microsoft.com/office/officeart/2005/8/quickstyle/3d2" qsCatId="3D" csTypeId="urn:microsoft.com/office/officeart/2005/8/colors/colorful5" csCatId="colorful" phldr="1"/>
      <dgm:spPr/>
      <dgm:t>
        <a:bodyPr/>
        <a:lstStyle/>
        <a:p>
          <a:endParaRPr lang="es-ES"/>
        </a:p>
      </dgm:t>
    </dgm:pt>
    <dgm:pt modelId="{7D86E9E8-88EB-41A0-83EB-060AD3AE4364}">
      <dgm:prSet/>
      <dgm:spPr/>
      <dgm:t>
        <a:bodyPr/>
        <a:lstStyle/>
        <a:p>
          <a:pPr algn="ctr" rtl="0"/>
          <a:r>
            <a:rPr lang="es-CO" b="1" dirty="0" smtClean="0"/>
            <a:t>2.3.2.6. </a:t>
          </a:r>
          <a:r>
            <a:rPr lang="es-CO" b="1" dirty="0" smtClean="0"/>
            <a:t>Proceso de apertura de datos</a:t>
          </a:r>
          <a:endParaRPr lang="es-ES" dirty="0"/>
        </a:p>
      </dgm:t>
    </dgm:pt>
    <dgm:pt modelId="{6DFC1285-2680-4B20-A59B-DA39BD6742CC}" type="parTrans" cxnId="{0D7717A1-AD98-4222-ABBA-057ED9025F47}">
      <dgm:prSet/>
      <dgm:spPr/>
      <dgm:t>
        <a:bodyPr/>
        <a:lstStyle/>
        <a:p>
          <a:endParaRPr lang="es-ES"/>
        </a:p>
      </dgm:t>
    </dgm:pt>
    <dgm:pt modelId="{22A5D6B1-1A69-4AD8-A131-CA08B4C5B1DF}" type="sibTrans" cxnId="{0D7717A1-AD98-4222-ABBA-057ED9025F47}">
      <dgm:prSet/>
      <dgm:spPr/>
      <dgm:t>
        <a:bodyPr/>
        <a:lstStyle/>
        <a:p>
          <a:endParaRPr lang="es-ES"/>
        </a:p>
      </dgm:t>
    </dgm:pt>
    <dgm:pt modelId="{499CEE05-0ECD-40BD-957B-C509E6F35572}" type="pres">
      <dgm:prSet presAssocID="{F806278E-C63B-43A8-B4CD-46CF4372F676}" presName="linear" presStyleCnt="0">
        <dgm:presLayoutVars>
          <dgm:animLvl val="lvl"/>
          <dgm:resizeHandles val="exact"/>
        </dgm:presLayoutVars>
      </dgm:prSet>
      <dgm:spPr/>
      <dgm:t>
        <a:bodyPr/>
        <a:lstStyle/>
        <a:p>
          <a:endParaRPr lang="es-ES"/>
        </a:p>
      </dgm:t>
    </dgm:pt>
    <dgm:pt modelId="{54DA1E94-EC32-4B19-BC5F-588CCD382B76}" type="pres">
      <dgm:prSet presAssocID="{7D86E9E8-88EB-41A0-83EB-060AD3AE4364}" presName="parentText" presStyleLbl="node1" presStyleIdx="0" presStyleCnt="1">
        <dgm:presLayoutVars>
          <dgm:chMax val="0"/>
          <dgm:bulletEnabled val="1"/>
        </dgm:presLayoutVars>
      </dgm:prSet>
      <dgm:spPr/>
      <dgm:t>
        <a:bodyPr/>
        <a:lstStyle/>
        <a:p>
          <a:endParaRPr lang="es-ES"/>
        </a:p>
      </dgm:t>
    </dgm:pt>
  </dgm:ptLst>
  <dgm:cxnLst>
    <dgm:cxn modelId="{0D7717A1-AD98-4222-ABBA-057ED9025F47}" srcId="{F806278E-C63B-43A8-B4CD-46CF4372F676}" destId="{7D86E9E8-88EB-41A0-83EB-060AD3AE4364}" srcOrd="0" destOrd="0" parTransId="{6DFC1285-2680-4B20-A59B-DA39BD6742CC}" sibTransId="{22A5D6B1-1A69-4AD8-A131-CA08B4C5B1DF}"/>
    <dgm:cxn modelId="{CE0125F7-0654-4A56-8714-A6D18D1E9D38}" type="presOf" srcId="{7D86E9E8-88EB-41A0-83EB-060AD3AE4364}" destId="{54DA1E94-EC32-4B19-BC5F-588CCD382B76}" srcOrd="0" destOrd="0" presId="urn:microsoft.com/office/officeart/2005/8/layout/vList2"/>
    <dgm:cxn modelId="{1E8CE5FD-F487-41E6-8B96-C23551C7CC5F}" type="presOf" srcId="{F806278E-C63B-43A8-B4CD-46CF4372F676}" destId="{499CEE05-0ECD-40BD-957B-C509E6F35572}" srcOrd="0" destOrd="0" presId="urn:microsoft.com/office/officeart/2005/8/layout/vList2"/>
    <dgm:cxn modelId="{00A3E7BE-9F99-467A-8BCF-1AD8F817DFB5}" type="presParOf" srcId="{499CEE05-0ECD-40BD-957B-C509E6F35572}" destId="{54DA1E94-EC32-4B19-BC5F-588CCD382B76}" srcOrd="0" destOrd="0" presId="urn:microsoft.com/office/officeart/2005/8/layout/vList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806278E-C63B-43A8-B4CD-46CF4372F676}" type="doc">
      <dgm:prSet loTypeId="urn:microsoft.com/office/officeart/2005/8/layout/vList2" loCatId="list" qsTypeId="urn:microsoft.com/office/officeart/2005/8/quickstyle/3d2" qsCatId="3D" csTypeId="urn:microsoft.com/office/officeart/2005/8/colors/colorful5" csCatId="colorful" phldr="1"/>
      <dgm:spPr/>
      <dgm:t>
        <a:bodyPr/>
        <a:lstStyle/>
        <a:p>
          <a:endParaRPr lang="es-ES"/>
        </a:p>
      </dgm:t>
    </dgm:pt>
    <dgm:pt modelId="{7D86E9E8-88EB-41A0-83EB-060AD3AE4364}">
      <dgm:prSet/>
      <dgm:spPr/>
      <dgm:t>
        <a:bodyPr/>
        <a:lstStyle/>
        <a:p>
          <a:pPr algn="ctr" rtl="0"/>
          <a:r>
            <a:rPr lang="es-CO" b="1" dirty="0" smtClean="0"/>
            <a:t>2.3.2.6. </a:t>
          </a:r>
          <a:r>
            <a:rPr lang="es-CO" b="1" dirty="0" smtClean="0"/>
            <a:t>Proceso de apertura de datos</a:t>
          </a:r>
          <a:endParaRPr lang="es-ES" dirty="0"/>
        </a:p>
      </dgm:t>
    </dgm:pt>
    <dgm:pt modelId="{6DFC1285-2680-4B20-A59B-DA39BD6742CC}" type="parTrans" cxnId="{0D7717A1-AD98-4222-ABBA-057ED9025F47}">
      <dgm:prSet/>
      <dgm:spPr/>
      <dgm:t>
        <a:bodyPr/>
        <a:lstStyle/>
        <a:p>
          <a:endParaRPr lang="es-ES"/>
        </a:p>
      </dgm:t>
    </dgm:pt>
    <dgm:pt modelId="{22A5D6B1-1A69-4AD8-A131-CA08B4C5B1DF}" type="sibTrans" cxnId="{0D7717A1-AD98-4222-ABBA-057ED9025F47}">
      <dgm:prSet/>
      <dgm:spPr/>
      <dgm:t>
        <a:bodyPr/>
        <a:lstStyle/>
        <a:p>
          <a:endParaRPr lang="es-ES"/>
        </a:p>
      </dgm:t>
    </dgm:pt>
    <dgm:pt modelId="{499CEE05-0ECD-40BD-957B-C509E6F35572}" type="pres">
      <dgm:prSet presAssocID="{F806278E-C63B-43A8-B4CD-46CF4372F676}" presName="linear" presStyleCnt="0">
        <dgm:presLayoutVars>
          <dgm:animLvl val="lvl"/>
          <dgm:resizeHandles val="exact"/>
        </dgm:presLayoutVars>
      </dgm:prSet>
      <dgm:spPr/>
      <dgm:t>
        <a:bodyPr/>
        <a:lstStyle/>
        <a:p>
          <a:endParaRPr lang="es-ES"/>
        </a:p>
      </dgm:t>
    </dgm:pt>
    <dgm:pt modelId="{54DA1E94-EC32-4B19-BC5F-588CCD382B76}" type="pres">
      <dgm:prSet presAssocID="{7D86E9E8-88EB-41A0-83EB-060AD3AE4364}" presName="parentText" presStyleLbl="node1" presStyleIdx="0" presStyleCnt="1">
        <dgm:presLayoutVars>
          <dgm:chMax val="0"/>
          <dgm:bulletEnabled val="1"/>
        </dgm:presLayoutVars>
      </dgm:prSet>
      <dgm:spPr/>
      <dgm:t>
        <a:bodyPr/>
        <a:lstStyle/>
        <a:p>
          <a:endParaRPr lang="es-ES"/>
        </a:p>
      </dgm:t>
    </dgm:pt>
  </dgm:ptLst>
  <dgm:cxnLst>
    <dgm:cxn modelId="{0D7717A1-AD98-4222-ABBA-057ED9025F47}" srcId="{F806278E-C63B-43A8-B4CD-46CF4372F676}" destId="{7D86E9E8-88EB-41A0-83EB-060AD3AE4364}" srcOrd="0" destOrd="0" parTransId="{6DFC1285-2680-4B20-A59B-DA39BD6742CC}" sibTransId="{22A5D6B1-1A69-4AD8-A131-CA08B4C5B1DF}"/>
    <dgm:cxn modelId="{369AE2F1-5294-40B6-8EF6-CE8C37C855CA}" type="presOf" srcId="{7D86E9E8-88EB-41A0-83EB-060AD3AE4364}" destId="{54DA1E94-EC32-4B19-BC5F-588CCD382B76}" srcOrd="0" destOrd="0" presId="urn:microsoft.com/office/officeart/2005/8/layout/vList2"/>
    <dgm:cxn modelId="{7D5CB8CE-03D6-4A2C-AD6C-1622AECDD82A}" type="presOf" srcId="{F806278E-C63B-43A8-B4CD-46CF4372F676}" destId="{499CEE05-0ECD-40BD-957B-C509E6F35572}" srcOrd="0" destOrd="0" presId="urn:microsoft.com/office/officeart/2005/8/layout/vList2"/>
    <dgm:cxn modelId="{2F6DDDEA-242F-4402-88E8-F443C661A5AA}" type="presParOf" srcId="{499CEE05-0ECD-40BD-957B-C509E6F35572}" destId="{54DA1E94-EC32-4B19-BC5F-588CCD382B76}" srcOrd="0" destOrd="0" presId="urn:microsoft.com/office/officeart/2005/8/layout/vList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A53FA76-06B8-442C-9E1A-4D676F9EF669}">
      <dsp:nvSpPr>
        <dsp:cNvPr id="0" name=""/>
        <dsp:cNvSpPr/>
      </dsp:nvSpPr>
      <dsp:spPr>
        <a:xfrm>
          <a:off x="340781" y="281"/>
          <a:ext cx="3427776" cy="645767"/>
        </a:xfrm>
        <a:prstGeom prst="rect">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s-CO" sz="1700" b="1" kern="1200" dirty="0" smtClean="0"/>
            <a:t>2.3.2.1</a:t>
          </a:r>
          <a:r>
            <a:rPr lang="es-CO" sz="1700" b="1" kern="1200" dirty="0" smtClean="0"/>
            <a:t>. Conocimiento de datos abiertos</a:t>
          </a:r>
          <a:endParaRPr lang="es-ES" sz="1700" kern="1200" dirty="0"/>
        </a:p>
      </dsp:txBody>
      <dsp:txXfrm>
        <a:off x="340781" y="281"/>
        <a:ext cx="3427776" cy="645767"/>
      </dsp:txXfrm>
    </dsp:sp>
    <dsp:sp modelId="{EA919914-0ED7-49E2-B595-0D7ACDB8E087}">
      <dsp:nvSpPr>
        <dsp:cNvPr id="0" name=""/>
        <dsp:cNvSpPr/>
      </dsp:nvSpPr>
      <dsp:spPr>
        <a:xfrm>
          <a:off x="3876185" y="94"/>
          <a:ext cx="3069709" cy="646141"/>
        </a:xfrm>
        <a:prstGeom prst="rect">
          <a:avLst/>
        </a:prstGeom>
        <a:solidFill>
          <a:schemeClr val="accent5">
            <a:hueOff val="-9933876"/>
            <a:satOff val="39811"/>
            <a:lumOff val="8628"/>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CO" sz="1700" b="1" kern="1200" dirty="0" smtClean="0"/>
            <a:t>2.3.2.2. </a:t>
          </a:r>
          <a:r>
            <a:rPr lang="es-CO" sz="1700" b="1" kern="1200" dirty="0" smtClean="0"/>
            <a:t>Conocimiento portales del gobierno con Datos Abiertos</a:t>
          </a:r>
          <a:endParaRPr lang="es-ES" sz="1700" kern="1200" dirty="0"/>
        </a:p>
      </dsp:txBody>
      <dsp:txXfrm>
        <a:off x="3876185" y="94"/>
        <a:ext cx="3069709" cy="646141"/>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4DA1E94-EC32-4B19-BC5F-588CCD382B76}">
      <dsp:nvSpPr>
        <dsp:cNvPr id="0" name=""/>
        <dsp:cNvSpPr/>
      </dsp:nvSpPr>
      <dsp:spPr>
        <a:xfrm>
          <a:off x="0" y="35345"/>
          <a:ext cx="5072097" cy="575639"/>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CO" sz="2400" b="1" kern="1200" dirty="0" smtClean="0"/>
            <a:t>2.3.2.6. </a:t>
          </a:r>
          <a:r>
            <a:rPr lang="es-CO" sz="2400" b="1" kern="1200" dirty="0" smtClean="0"/>
            <a:t>Proceso de apertura de datos</a:t>
          </a:r>
          <a:endParaRPr lang="es-ES" sz="2400" kern="1200" dirty="0"/>
        </a:p>
      </dsp:txBody>
      <dsp:txXfrm>
        <a:off x="0" y="35345"/>
        <a:ext cx="5072097" cy="575639"/>
      </dsp:txXfrm>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4DA1E94-EC32-4B19-BC5F-588CCD382B76}">
      <dsp:nvSpPr>
        <dsp:cNvPr id="0" name=""/>
        <dsp:cNvSpPr/>
      </dsp:nvSpPr>
      <dsp:spPr>
        <a:xfrm>
          <a:off x="0" y="35345"/>
          <a:ext cx="5072097" cy="575639"/>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CO" sz="2400" b="1" kern="1200" dirty="0" smtClean="0"/>
            <a:t>2.3.2.6. </a:t>
          </a:r>
          <a:r>
            <a:rPr lang="es-CO" sz="2400" b="1" kern="1200" dirty="0" smtClean="0"/>
            <a:t>Proceso de apertura de datos</a:t>
          </a:r>
          <a:endParaRPr lang="es-ES" sz="2400" kern="1200" dirty="0"/>
        </a:p>
      </dsp:txBody>
      <dsp:txXfrm>
        <a:off x="0" y="35345"/>
        <a:ext cx="5072097" cy="575639"/>
      </dsp:txXfrm>
    </dsp:sp>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4DA1E94-EC32-4B19-BC5F-588CCD382B76}">
      <dsp:nvSpPr>
        <dsp:cNvPr id="0" name=""/>
        <dsp:cNvSpPr/>
      </dsp:nvSpPr>
      <dsp:spPr>
        <a:xfrm>
          <a:off x="0" y="35345"/>
          <a:ext cx="5072097" cy="575639"/>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CO" sz="2400" b="1" kern="1200" dirty="0" smtClean="0"/>
            <a:t>2.3.2.6. </a:t>
          </a:r>
          <a:r>
            <a:rPr lang="es-CO" sz="2400" b="1" kern="1200" dirty="0" smtClean="0"/>
            <a:t>Proceso de apertura de datos</a:t>
          </a:r>
          <a:endParaRPr lang="es-ES" sz="2400" kern="1200" dirty="0"/>
        </a:p>
      </dsp:txBody>
      <dsp:txXfrm>
        <a:off x="0" y="35345"/>
        <a:ext cx="5072097" cy="575639"/>
      </dsp:txXfrm>
    </dsp:sp>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4DA1E94-EC32-4B19-BC5F-588CCD382B76}">
      <dsp:nvSpPr>
        <dsp:cNvPr id="0" name=""/>
        <dsp:cNvSpPr/>
      </dsp:nvSpPr>
      <dsp:spPr>
        <a:xfrm>
          <a:off x="0" y="35345"/>
          <a:ext cx="5072097" cy="575639"/>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CO" sz="2400" b="1" kern="1200" dirty="0" smtClean="0"/>
            <a:t>2.3.2.6. </a:t>
          </a:r>
          <a:r>
            <a:rPr lang="es-CO" sz="2400" b="1" kern="1200" dirty="0" smtClean="0"/>
            <a:t>Proceso de apertura de datos</a:t>
          </a:r>
          <a:endParaRPr lang="es-ES" sz="2400" kern="1200" dirty="0"/>
        </a:p>
      </dsp:txBody>
      <dsp:txXfrm>
        <a:off x="0" y="35345"/>
        <a:ext cx="5072097" cy="575639"/>
      </dsp:txXfrm>
    </dsp:sp>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4DA1E94-EC32-4B19-BC5F-588CCD382B76}">
      <dsp:nvSpPr>
        <dsp:cNvPr id="0" name=""/>
        <dsp:cNvSpPr/>
      </dsp:nvSpPr>
      <dsp:spPr>
        <a:xfrm>
          <a:off x="0" y="35345"/>
          <a:ext cx="5072097" cy="575639"/>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CO" sz="2400" b="1" kern="1200" dirty="0" smtClean="0"/>
            <a:t>2.3.2.6. </a:t>
          </a:r>
          <a:r>
            <a:rPr lang="es-CO" sz="2400" b="1" kern="1200" dirty="0" smtClean="0"/>
            <a:t>Proceso de apertura de datos</a:t>
          </a:r>
          <a:endParaRPr lang="es-ES" sz="2400" kern="1200" dirty="0"/>
        </a:p>
      </dsp:txBody>
      <dsp:txXfrm>
        <a:off x="0" y="35345"/>
        <a:ext cx="5072097" cy="575639"/>
      </dsp:txXfrm>
    </dsp:sp>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26D3522-19D5-4260-ADB2-418CB3ABA6ED}">
      <dsp:nvSpPr>
        <dsp:cNvPr id="0" name=""/>
        <dsp:cNvSpPr/>
      </dsp:nvSpPr>
      <dsp:spPr>
        <a:xfrm>
          <a:off x="0" y="0"/>
          <a:ext cx="5643602" cy="623610"/>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rtl="0">
            <a:lnSpc>
              <a:spcPct val="90000"/>
            </a:lnSpc>
            <a:spcBef>
              <a:spcPct val="0"/>
            </a:spcBef>
            <a:spcAft>
              <a:spcPct val="35000"/>
            </a:spcAft>
          </a:pPr>
          <a:r>
            <a:rPr lang="es-CO" sz="2600" b="1" kern="1200" dirty="0" smtClean="0"/>
            <a:t>6. Aplicaciones</a:t>
          </a:r>
          <a:endParaRPr lang="es-ES" sz="2600" kern="1200" dirty="0"/>
        </a:p>
      </dsp:txBody>
      <dsp:txXfrm>
        <a:off x="0" y="0"/>
        <a:ext cx="5643602" cy="62361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A919914-0ED7-49E2-B595-0D7ACDB8E087}">
      <dsp:nvSpPr>
        <dsp:cNvPr id="0" name=""/>
        <dsp:cNvSpPr/>
      </dsp:nvSpPr>
      <dsp:spPr>
        <a:xfrm>
          <a:off x="1000131" y="94"/>
          <a:ext cx="5286413" cy="646141"/>
        </a:xfrm>
        <a:prstGeom prst="rect">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CO" sz="1800" b="1" kern="1200" dirty="0" smtClean="0"/>
            <a:t>2.3.2.3. </a:t>
          </a:r>
          <a:r>
            <a:rPr lang="es-CO" sz="1800" b="1" kern="1200" dirty="0" smtClean="0"/>
            <a:t>Conocimiento portales del gobierno con Datos </a:t>
          </a:r>
          <a:r>
            <a:rPr lang="es-CO" sz="1800" b="1" kern="1200" dirty="0" smtClean="0"/>
            <a:t>.Abiertos</a:t>
          </a:r>
          <a:endParaRPr lang="es-ES" sz="1800" kern="1200" dirty="0"/>
        </a:p>
      </dsp:txBody>
      <dsp:txXfrm>
        <a:off x="1000131" y="94"/>
        <a:ext cx="5286413" cy="646141"/>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14FE731-C242-46ED-B2D7-FAEA54CA8F69}">
      <dsp:nvSpPr>
        <dsp:cNvPr id="0" name=""/>
        <dsp:cNvSpPr/>
      </dsp:nvSpPr>
      <dsp:spPr>
        <a:xfrm>
          <a:off x="0" y="0"/>
          <a:ext cx="3929089" cy="561600"/>
        </a:xfrm>
        <a:prstGeom prst="roundRect">
          <a:avLst/>
        </a:prstGeom>
        <a:solidFill>
          <a:srgbClr val="92D050"/>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CO" sz="1800" b="1" kern="1200" dirty="0" smtClean="0"/>
            <a:t>2.3.2.4. </a:t>
          </a:r>
          <a:r>
            <a:rPr lang="es-CO" sz="1800" b="1" kern="1200" dirty="0" smtClean="0"/>
            <a:t>Rol de la entidad</a:t>
          </a:r>
          <a:endParaRPr lang="es-ES" sz="1800" kern="1200" dirty="0"/>
        </a:p>
      </dsp:txBody>
      <dsp:txXfrm>
        <a:off x="0" y="0"/>
        <a:ext cx="3929089" cy="561600"/>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4DA1E94-EC32-4B19-BC5F-588CCD382B76}">
      <dsp:nvSpPr>
        <dsp:cNvPr id="0" name=""/>
        <dsp:cNvSpPr/>
      </dsp:nvSpPr>
      <dsp:spPr>
        <a:xfrm>
          <a:off x="0" y="35345"/>
          <a:ext cx="5072097" cy="575639"/>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CO" sz="2400" b="1" kern="1200" dirty="0" smtClean="0"/>
            <a:t>2.3.2.5. </a:t>
          </a:r>
          <a:r>
            <a:rPr lang="es-CO" sz="2400" b="1" kern="1200" dirty="0" smtClean="0"/>
            <a:t>Proceso de apertura de datos</a:t>
          </a:r>
          <a:endParaRPr lang="es-ES" sz="2400" kern="1200" dirty="0"/>
        </a:p>
      </dsp:txBody>
      <dsp:txXfrm>
        <a:off x="0" y="35345"/>
        <a:ext cx="5072097" cy="575639"/>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4DA1E94-EC32-4B19-BC5F-588CCD382B76}">
      <dsp:nvSpPr>
        <dsp:cNvPr id="0" name=""/>
        <dsp:cNvSpPr/>
      </dsp:nvSpPr>
      <dsp:spPr>
        <a:xfrm>
          <a:off x="0" y="35345"/>
          <a:ext cx="5072097" cy="575639"/>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CO" sz="2400" b="1" kern="1200" dirty="0" smtClean="0"/>
            <a:t>2.3.2.6. </a:t>
          </a:r>
          <a:r>
            <a:rPr lang="es-CO" sz="2400" b="1" kern="1200" dirty="0" smtClean="0"/>
            <a:t>Proceso de apertura de datos</a:t>
          </a:r>
          <a:endParaRPr lang="es-ES" sz="2400" kern="1200" dirty="0"/>
        </a:p>
      </dsp:txBody>
      <dsp:txXfrm>
        <a:off x="0" y="35345"/>
        <a:ext cx="5072097" cy="575639"/>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4DA1E94-EC32-4B19-BC5F-588CCD382B76}">
      <dsp:nvSpPr>
        <dsp:cNvPr id="0" name=""/>
        <dsp:cNvSpPr/>
      </dsp:nvSpPr>
      <dsp:spPr>
        <a:xfrm>
          <a:off x="0" y="35345"/>
          <a:ext cx="5072097" cy="575639"/>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CO" sz="2400" b="1" kern="1200" dirty="0" smtClean="0"/>
            <a:t>2.3.2.6. </a:t>
          </a:r>
          <a:r>
            <a:rPr lang="es-CO" sz="2400" b="1" kern="1200" dirty="0" smtClean="0"/>
            <a:t>Proceso de apertura de datos</a:t>
          </a:r>
          <a:endParaRPr lang="es-ES" sz="2400" kern="1200" dirty="0"/>
        </a:p>
      </dsp:txBody>
      <dsp:txXfrm>
        <a:off x="0" y="35345"/>
        <a:ext cx="5072097" cy="575639"/>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4DA1E94-EC32-4B19-BC5F-588CCD382B76}">
      <dsp:nvSpPr>
        <dsp:cNvPr id="0" name=""/>
        <dsp:cNvSpPr/>
      </dsp:nvSpPr>
      <dsp:spPr>
        <a:xfrm>
          <a:off x="0" y="35345"/>
          <a:ext cx="5072097" cy="575639"/>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CO" sz="2400" b="1" kern="1200" dirty="0" smtClean="0"/>
            <a:t>2.3.2.6. </a:t>
          </a:r>
          <a:r>
            <a:rPr lang="es-CO" sz="2400" b="1" kern="1200" dirty="0" smtClean="0"/>
            <a:t>Proceso de apertura de datos</a:t>
          </a:r>
          <a:endParaRPr lang="es-ES" sz="2400" kern="1200" dirty="0"/>
        </a:p>
      </dsp:txBody>
      <dsp:txXfrm>
        <a:off x="0" y="35345"/>
        <a:ext cx="5072097" cy="575639"/>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4DA1E94-EC32-4B19-BC5F-588CCD382B76}">
      <dsp:nvSpPr>
        <dsp:cNvPr id="0" name=""/>
        <dsp:cNvSpPr/>
      </dsp:nvSpPr>
      <dsp:spPr>
        <a:xfrm>
          <a:off x="0" y="35345"/>
          <a:ext cx="5072097" cy="575639"/>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CO" sz="2400" b="1" kern="1200" dirty="0" smtClean="0"/>
            <a:t>2.3.2.6. </a:t>
          </a:r>
          <a:r>
            <a:rPr lang="es-CO" sz="2400" b="1" kern="1200" dirty="0" smtClean="0"/>
            <a:t>Proceso de apertura de datos</a:t>
          </a:r>
          <a:endParaRPr lang="es-ES" sz="2400" kern="1200" dirty="0"/>
        </a:p>
      </dsp:txBody>
      <dsp:txXfrm>
        <a:off x="0" y="35345"/>
        <a:ext cx="5072097" cy="575639"/>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4DA1E94-EC32-4B19-BC5F-588CCD382B76}">
      <dsp:nvSpPr>
        <dsp:cNvPr id="0" name=""/>
        <dsp:cNvSpPr/>
      </dsp:nvSpPr>
      <dsp:spPr>
        <a:xfrm>
          <a:off x="0" y="35345"/>
          <a:ext cx="5072097" cy="575639"/>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CO" sz="2400" b="1" kern="1200" dirty="0" smtClean="0"/>
            <a:t>2.3.2.6. </a:t>
          </a:r>
          <a:r>
            <a:rPr lang="es-CO" sz="2400" b="1" kern="1200" dirty="0" smtClean="0"/>
            <a:t>Proceso de apertura de datos</a:t>
          </a:r>
          <a:endParaRPr lang="es-ES" sz="2400" kern="1200" dirty="0"/>
        </a:p>
      </dsp:txBody>
      <dsp:txXfrm>
        <a:off x="0" y="35345"/>
        <a:ext cx="5072097" cy="575639"/>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5360FA-7D70-46FC-A3F6-376CC4CFC4FE}" type="datetimeFigureOut">
              <a:rPr lang="es-ES" smtClean="0"/>
              <a:pPr/>
              <a:t>26/02/2013</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766CF96-F8AD-4AA3-B11E-10A6BBB84528}"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475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s-ES" smtClean="0"/>
          </a:p>
        </p:txBody>
      </p:sp>
      <p:sp>
        <p:nvSpPr>
          <p:cNvPr id="4" name="3 Marcador de número de diapositiva"/>
          <p:cNvSpPr>
            <a:spLocks noGrp="1"/>
          </p:cNvSpPr>
          <p:nvPr>
            <p:ph type="sldNum" sz="quarter" idx="5"/>
          </p:nvPr>
        </p:nvSpPr>
        <p:spPr/>
        <p:txBody>
          <a:bodyPr/>
          <a:lstStyle/>
          <a:p>
            <a:pPr>
              <a:defRPr/>
            </a:pPr>
            <a:fld id="{2B3FC5B9-1EA6-463F-B84F-6A336D131835}" type="slidenum">
              <a:rPr lang="es-ES" smtClean="0"/>
              <a:pPr>
                <a:defRPr/>
              </a:pPr>
              <a:t>1</a:t>
            </a:fld>
            <a:endParaRPr 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397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s-ES" smtClean="0"/>
          </a:p>
        </p:txBody>
      </p:sp>
      <p:sp>
        <p:nvSpPr>
          <p:cNvPr id="4" name="3 Marcador de número de diapositiva"/>
          <p:cNvSpPr>
            <a:spLocks noGrp="1"/>
          </p:cNvSpPr>
          <p:nvPr>
            <p:ph type="sldNum" sz="quarter" idx="5"/>
          </p:nvPr>
        </p:nvSpPr>
        <p:spPr/>
        <p:txBody>
          <a:bodyPr/>
          <a:lstStyle/>
          <a:p>
            <a:pPr>
              <a:defRPr/>
            </a:pPr>
            <a:fld id="{2E26828D-5C32-4FF0-98A4-647D29B007AA}" type="slidenum">
              <a:rPr lang="es-ES" smtClean="0"/>
              <a:pPr>
                <a:defRPr/>
              </a:pPr>
              <a:t>10</a:t>
            </a:fld>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499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s-ES" smtClean="0"/>
          </a:p>
        </p:txBody>
      </p:sp>
      <p:sp>
        <p:nvSpPr>
          <p:cNvPr id="4" name="3 Marcador de número de diapositiva"/>
          <p:cNvSpPr>
            <a:spLocks noGrp="1"/>
          </p:cNvSpPr>
          <p:nvPr>
            <p:ph type="sldNum" sz="quarter" idx="5"/>
          </p:nvPr>
        </p:nvSpPr>
        <p:spPr/>
        <p:txBody>
          <a:bodyPr/>
          <a:lstStyle/>
          <a:p>
            <a:pPr>
              <a:defRPr/>
            </a:pPr>
            <a:fld id="{FB84D3A4-1DD2-4589-BBC8-785701529F48}" type="slidenum">
              <a:rPr lang="es-ES" smtClean="0"/>
              <a:pPr>
                <a:defRPr/>
              </a:pPr>
              <a:t>11</a:t>
            </a:fld>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601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s-ES" smtClean="0"/>
          </a:p>
        </p:txBody>
      </p:sp>
      <p:sp>
        <p:nvSpPr>
          <p:cNvPr id="4" name="3 Marcador de número de diapositiva"/>
          <p:cNvSpPr>
            <a:spLocks noGrp="1"/>
          </p:cNvSpPr>
          <p:nvPr>
            <p:ph type="sldNum" sz="quarter" idx="5"/>
          </p:nvPr>
        </p:nvSpPr>
        <p:spPr/>
        <p:txBody>
          <a:bodyPr/>
          <a:lstStyle/>
          <a:p>
            <a:pPr>
              <a:defRPr/>
            </a:pPr>
            <a:fld id="{D7204965-AE8C-40AA-A645-FDAC31AFA36C}" type="slidenum">
              <a:rPr lang="es-ES" smtClean="0"/>
              <a:pPr>
                <a:defRPr/>
              </a:pPr>
              <a:t>12</a:t>
            </a:fld>
            <a:endParaRPr lang="es-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704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s-ES" smtClean="0"/>
          </a:p>
        </p:txBody>
      </p:sp>
      <p:sp>
        <p:nvSpPr>
          <p:cNvPr id="4" name="3 Marcador de número de diapositiva"/>
          <p:cNvSpPr>
            <a:spLocks noGrp="1"/>
          </p:cNvSpPr>
          <p:nvPr>
            <p:ph type="sldNum" sz="quarter" idx="5"/>
          </p:nvPr>
        </p:nvSpPr>
        <p:spPr/>
        <p:txBody>
          <a:bodyPr/>
          <a:lstStyle/>
          <a:p>
            <a:pPr>
              <a:defRPr/>
            </a:pPr>
            <a:fld id="{9AE5CB54-BED6-4555-B44C-CBA38FF5CE3E}" type="slidenum">
              <a:rPr lang="es-ES" smtClean="0"/>
              <a:pPr>
                <a:defRPr/>
              </a:pPr>
              <a:t>13</a:t>
            </a:fld>
            <a:endParaRPr lang="es-E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806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s-ES" smtClean="0"/>
          </a:p>
        </p:txBody>
      </p:sp>
      <p:sp>
        <p:nvSpPr>
          <p:cNvPr id="4" name="3 Marcador de número de diapositiva"/>
          <p:cNvSpPr>
            <a:spLocks noGrp="1"/>
          </p:cNvSpPr>
          <p:nvPr>
            <p:ph type="sldNum" sz="quarter" idx="5"/>
          </p:nvPr>
        </p:nvSpPr>
        <p:spPr/>
        <p:txBody>
          <a:bodyPr/>
          <a:lstStyle/>
          <a:p>
            <a:pPr>
              <a:defRPr/>
            </a:pPr>
            <a:fld id="{972D97B5-3198-48A2-82BF-5C61BDEFB3A8}" type="slidenum">
              <a:rPr lang="es-ES" smtClean="0"/>
              <a:pPr>
                <a:defRPr/>
              </a:pPr>
              <a:t>14</a:t>
            </a:fld>
            <a:endParaRPr lang="es-E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909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s-ES" smtClean="0"/>
          </a:p>
        </p:txBody>
      </p:sp>
      <p:sp>
        <p:nvSpPr>
          <p:cNvPr id="4" name="3 Marcador de número de diapositiva"/>
          <p:cNvSpPr>
            <a:spLocks noGrp="1"/>
          </p:cNvSpPr>
          <p:nvPr>
            <p:ph type="sldNum" sz="quarter" idx="5"/>
          </p:nvPr>
        </p:nvSpPr>
        <p:spPr/>
        <p:txBody>
          <a:bodyPr/>
          <a:lstStyle/>
          <a:p>
            <a:pPr>
              <a:defRPr/>
            </a:pPr>
            <a:fld id="{CE2AB346-49E1-406E-9779-5BFD33892B41}" type="slidenum">
              <a:rPr lang="es-ES" smtClean="0"/>
              <a:pPr>
                <a:defRPr/>
              </a:pPr>
              <a:t>15</a:t>
            </a:fld>
            <a:endParaRPr lang="es-E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9011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s-ES" smtClean="0"/>
          </a:p>
        </p:txBody>
      </p:sp>
      <p:sp>
        <p:nvSpPr>
          <p:cNvPr id="4" name="3 Marcador de número de diapositiva"/>
          <p:cNvSpPr>
            <a:spLocks noGrp="1"/>
          </p:cNvSpPr>
          <p:nvPr>
            <p:ph type="sldNum" sz="quarter" idx="5"/>
          </p:nvPr>
        </p:nvSpPr>
        <p:spPr/>
        <p:txBody>
          <a:bodyPr/>
          <a:lstStyle/>
          <a:p>
            <a:pPr>
              <a:defRPr/>
            </a:pPr>
            <a:fld id="{3E20B225-A90C-4A91-91BF-2F84E2CA5DFD}" type="slidenum">
              <a:rPr lang="es-ES" smtClean="0"/>
              <a:pPr>
                <a:defRPr/>
              </a:pPr>
              <a:t>16</a:t>
            </a:fld>
            <a:endParaRPr lang="es-E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9113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s-ES" smtClean="0"/>
          </a:p>
        </p:txBody>
      </p:sp>
      <p:sp>
        <p:nvSpPr>
          <p:cNvPr id="4" name="3 Marcador de número de diapositiva"/>
          <p:cNvSpPr>
            <a:spLocks noGrp="1"/>
          </p:cNvSpPr>
          <p:nvPr>
            <p:ph type="sldNum" sz="quarter" idx="5"/>
          </p:nvPr>
        </p:nvSpPr>
        <p:spPr/>
        <p:txBody>
          <a:bodyPr/>
          <a:lstStyle/>
          <a:p>
            <a:pPr>
              <a:defRPr/>
            </a:pPr>
            <a:fld id="{4FC7B4CE-7A17-42BC-979D-DF0134CEFC4D}" type="slidenum">
              <a:rPr lang="es-ES" smtClean="0"/>
              <a:pPr>
                <a:defRPr/>
              </a:pPr>
              <a:t>17</a:t>
            </a:fld>
            <a:endParaRPr lang="es-E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9216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s-ES" smtClean="0"/>
          </a:p>
        </p:txBody>
      </p:sp>
      <p:sp>
        <p:nvSpPr>
          <p:cNvPr id="4" name="3 Marcador de número de diapositiva"/>
          <p:cNvSpPr>
            <a:spLocks noGrp="1"/>
          </p:cNvSpPr>
          <p:nvPr>
            <p:ph type="sldNum" sz="quarter" idx="5"/>
          </p:nvPr>
        </p:nvSpPr>
        <p:spPr/>
        <p:txBody>
          <a:bodyPr/>
          <a:lstStyle/>
          <a:p>
            <a:pPr>
              <a:defRPr/>
            </a:pPr>
            <a:fld id="{77DFAD79-8B04-4A28-843D-47A68EC767F7}" type="slidenum">
              <a:rPr lang="es-ES" smtClean="0"/>
              <a:pPr>
                <a:defRPr/>
              </a:pPr>
              <a:t>18</a:t>
            </a:fld>
            <a:endParaRPr lang="es-E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9318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s-ES" smtClean="0"/>
          </a:p>
        </p:txBody>
      </p:sp>
      <p:sp>
        <p:nvSpPr>
          <p:cNvPr id="4" name="3 Marcador de número de diapositiva"/>
          <p:cNvSpPr>
            <a:spLocks noGrp="1"/>
          </p:cNvSpPr>
          <p:nvPr>
            <p:ph type="sldNum" sz="quarter" idx="5"/>
          </p:nvPr>
        </p:nvSpPr>
        <p:spPr/>
        <p:txBody>
          <a:bodyPr/>
          <a:lstStyle/>
          <a:p>
            <a:pPr>
              <a:defRPr/>
            </a:pPr>
            <a:fld id="{144A435B-7A11-4C08-BF0D-A4A3B2D2564A}" type="slidenum">
              <a:rPr lang="es-ES" smtClean="0"/>
              <a:pPr>
                <a:defRPr/>
              </a:pPr>
              <a:t>19</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577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s-ES" smtClean="0"/>
          </a:p>
        </p:txBody>
      </p:sp>
      <p:sp>
        <p:nvSpPr>
          <p:cNvPr id="4" name="3 Marcador de número de diapositiva"/>
          <p:cNvSpPr>
            <a:spLocks noGrp="1"/>
          </p:cNvSpPr>
          <p:nvPr>
            <p:ph type="sldNum" sz="quarter" idx="5"/>
          </p:nvPr>
        </p:nvSpPr>
        <p:spPr/>
        <p:txBody>
          <a:bodyPr/>
          <a:lstStyle/>
          <a:p>
            <a:pPr>
              <a:defRPr/>
            </a:pPr>
            <a:fld id="{0F3C1CFB-3B23-48C6-85EB-35117CA27C6E}" type="slidenum">
              <a:rPr lang="es-ES" smtClean="0"/>
              <a:pPr>
                <a:defRPr/>
              </a:pPr>
              <a:t>2</a:t>
            </a:fld>
            <a:endParaRPr lang="es-E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9421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s-ES" smtClean="0"/>
          </a:p>
        </p:txBody>
      </p:sp>
      <p:sp>
        <p:nvSpPr>
          <p:cNvPr id="4" name="3 Marcador de número de diapositiva"/>
          <p:cNvSpPr>
            <a:spLocks noGrp="1"/>
          </p:cNvSpPr>
          <p:nvPr>
            <p:ph type="sldNum" sz="quarter" idx="5"/>
          </p:nvPr>
        </p:nvSpPr>
        <p:spPr/>
        <p:txBody>
          <a:bodyPr/>
          <a:lstStyle/>
          <a:p>
            <a:pPr>
              <a:defRPr/>
            </a:pPr>
            <a:fld id="{33C4C068-36B4-4B5E-99B7-2CFD7CB9346E}" type="slidenum">
              <a:rPr lang="es-ES" smtClean="0"/>
              <a:pPr>
                <a:defRPr/>
              </a:pPr>
              <a:t>20</a:t>
            </a:fld>
            <a:endParaRPr lang="es-E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9523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s-ES" smtClean="0"/>
          </a:p>
        </p:txBody>
      </p:sp>
      <p:sp>
        <p:nvSpPr>
          <p:cNvPr id="4" name="3 Marcador de número de diapositiva"/>
          <p:cNvSpPr>
            <a:spLocks noGrp="1"/>
          </p:cNvSpPr>
          <p:nvPr>
            <p:ph type="sldNum" sz="quarter" idx="5"/>
          </p:nvPr>
        </p:nvSpPr>
        <p:spPr/>
        <p:txBody>
          <a:bodyPr/>
          <a:lstStyle/>
          <a:p>
            <a:pPr>
              <a:defRPr/>
            </a:pPr>
            <a:fld id="{2AC40A8F-21BF-446E-9585-817C5FA3E90F}" type="slidenum">
              <a:rPr lang="es-ES" smtClean="0"/>
              <a:pPr>
                <a:defRPr/>
              </a:pPr>
              <a:t>21</a:t>
            </a:fld>
            <a:endParaRPr lang="es-E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9625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s-ES" smtClean="0"/>
          </a:p>
        </p:txBody>
      </p:sp>
      <p:sp>
        <p:nvSpPr>
          <p:cNvPr id="4" name="3 Marcador de número de diapositiva"/>
          <p:cNvSpPr>
            <a:spLocks noGrp="1"/>
          </p:cNvSpPr>
          <p:nvPr>
            <p:ph type="sldNum" sz="quarter" idx="5"/>
          </p:nvPr>
        </p:nvSpPr>
        <p:spPr/>
        <p:txBody>
          <a:bodyPr/>
          <a:lstStyle/>
          <a:p>
            <a:pPr>
              <a:defRPr/>
            </a:pPr>
            <a:fld id="{BA06325D-EA92-40A4-94E7-1AFBB04A4AF6}" type="slidenum">
              <a:rPr lang="es-ES" smtClean="0"/>
              <a:pPr>
                <a:defRPr/>
              </a:pPr>
              <a:t>22</a:t>
            </a:fld>
            <a:endParaRPr lang="es-E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9728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s-ES" smtClean="0"/>
          </a:p>
        </p:txBody>
      </p:sp>
      <p:sp>
        <p:nvSpPr>
          <p:cNvPr id="4" name="3 Marcador de número de diapositiva"/>
          <p:cNvSpPr>
            <a:spLocks noGrp="1"/>
          </p:cNvSpPr>
          <p:nvPr>
            <p:ph type="sldNum" sz="quarter" idx="5"/>
          </p:nvPr>
        </p:nvSpPr>
        <p:spPr/>
        <p:txBody>
          <a:bodyPr/>
          <a:lstStyle/>
          <a:p>
            <a:pPr>
              <a:defRPr/>
            </a:pPr>
            <a:fld id="{CA012226-5706-4602-A46B-0237550E1304}" type="slidenum">
              <a:rPr lang="es-ES" smtClean="0"/>
              <a:pPr>
                <a:defRPr/>
              </a:pPr>
              <a:t>23</a:t>
            </a:fld>
            <a:endParaRPr lang="es-E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9830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s-ES" smtClean="0"/>
          </a:p>
        </p:txBody>
      </p:sp>
      <p:sp>
        <p:nvSpPr>
          <p:cNvPr id="4" name="3 Marcador de número de diapositiva"/>
          <p:cNvSpPr>
            <a:spLocks noGrp="1"/>
          </p:cNvSpPr>
          <p:nvPr>
            <p:ph type="sldNum" sz="quarter" idx="5"/>
          </p:nvPr>
        </p:nvSpPr>
        <p:spPr/>
        <p:txBody>
          <a:bodyPr/>
          <a:lstStyle/>
          <a:p>
            <a:pPr>
              <a:defRPr/>
            </a:pPr>
            <a:fld id="{43423342-5222-44C4-913A-32B4451AA878}" type="slidenum">
              <a:rPr lang="es-ES" smtClean="0"/>
              <a:pPr>
                <a:defRPr/>
              </a:pPr>
              <a:t>24</a:t>
            </a:fld>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680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s-ES" smtClean="0"/>
          </a:p>
        </p:txBody>
      </p:sp>
      <p:sp>
        <p:nvSpPr>
          <p:cNvPr id="4" name="3 Marcador de número de diapositiva"/>
          <p:cNvSpPr>
            <a:spLocks noGrp="1"/>
          </p:cNvSpPr>
          <p:nvPr>
            <p:ph type="sldNum" sz="quarter" idx="5"/>
          </p:nvPr>
        </p:nvSpPr>
        <p:spPr/>
        <p:txBody>
          <a:bodyPr/>
          <a:lstStyle/>
          <a:p>
            <a:pPr>
              <a:defRPr/>
            </a:pPr>
            <a:fld id="{3CF6006B-5348-48F1-AF66-FDDD2BD5D0FE}" type="slidenum">
              <a:rPr lang="es-ES" smtClean="0"/>
              <a:pPr>
                <a:defRPr/>
              </a:pPr>
              <a:t>3</a:t>
            </a:fld>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782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s-ES" smtClean="0"/>
          </a:p>
        </p:txBody>
      </p:sp>
      <p:sp>
        <p:nvSpPr>
          <p:cNvPr id="4" name="3 Marcador de número de diapositiva"/>
          <p:cNvSpPr>
            <a:spLocks noGrp="1"/>
          </p:cNvSpPr>
          <p:nvPr>
            <p:ph type="sldNum" sz="quarter" idx="5"/>
          </p:nvPr>
        </p:nvSpPr>
        <p:spPr/>
        <p:txBody>
          <a:bodyPr/>
          <a:lstStyle/>
          <a:p>
            <a:pPr>
              <a:defRPr/>
            </a:pPr>
            <a:fld id="{E5AF55D5-04D9-4327-AEC9-D0C0F48A48E2}" type="slidenum">
              <a:rPr lang="es-ES" smtClean="0"/>
              <a:pPr>
                <a:defRPr/>
              </a:pPr>
              <a:t>4</a:t>
            </a:fld>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885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s-ES" smtClean="0"/>
          </a:p>
        </p:txBody>
      </p:sp>
      <p:sp>
        <p:nvSpPr>
          <p:cNvPr id="4" name="3 Marcador de número de diapositiva"/>
          <p:cNvSpPr>
            <a:spLocks noGrp="1"/>
          </p:cNvSpPr>
          <p:nvPr>
            <p:ph type="sldNum" sz="quarter" idx="5"/>
          </p:nvPr>
        </p:nvSpPr>
        <p:spPr/>
        <p:txBody>
          <a:bodyPr/>
          <a:lstStyle/>
          <a:p>
            <a:pPr>
              <a:defRPr/>
            </a:pPr>
            <a:fld id="{7D3A9C65-62CD-431F-9025-EF934098D0B0}" type="slidenum">
              <a:rPr lang="es-ES" smtClean="0"/>
              <a:pPr>
                <a:defRPr/>
              </a:pPr>
              <a:t>5</a:t>
            </a:fld>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987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s-ES" smtClean="0"/>
          </a:p>
        </p:txBody>
      </p:sp>
      <p:sp>
        <p:nvSpPr>
          <p:cNvPr id="4" name="3 Marcador de número de diapositiva"/>
          <p:cNvSpPr>
            <a:spLocks noGrp="1"/>
          </p:cNvSpPr>
          <p:nvPr>
            <p:ph type="sldNum" sz="quarter" idx="5"/>
          </p:nvPr>
        </p:nvSpPr>
        <p:spPr/>
        <p:txBody>
          <a:bodyPr/>
          <a:lstStyle/>
          <a:p>
            <a:pPr>
              <a:defRPr/>
            </a:pPr>
            <a:fld id="{62E9F573-1F20-48EB-A9FC-BC801E08ECFA}" type="slidenum">
              <a:rPr lang="es-ES" smtClean="0"/>
              <a:pPr>
                <a:defRPr/>
              </a:pPr>
              <a:t>6</a:t>
            </a:fld>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089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s-ES" smtClean="0"/>
          </a:p>
        </p:txBody>
      </p:sp>
      <p:sp>
        <p:nvSpPr>
          <p:cNvPr id="4" name="3 Marcador de número de diapositiva"/>
          <p:cNvSpPr>
            <a:spLocks noGrp="1"/>
          </p:cNvSpPr>
          <p:nvPr>
            <p:ph type="sldNum" sz="quarter" idx="5"/>
          </p:nvPr>
        </p:nvSpPr>
        <p:spPr/>
        <p:txBody>
          <a:bodyPr/>
          <a:lstStyle/>
          <a:p>
            <a:pPr>
              <a:defRPr/>
            </a:pPr>
            <a:fld id="{1E4C3F14-CAB5-43FA-8810-FB0BE20E0DF9}" type="slidenum">
              <a:rPr lang="es-ES" smtClean="0"/>
              <a:pPr>
                <a:defRPr/>
              </a:pPr>
              <a:t>7</a:t>
            </a:fld>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192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s-ES" smtClean="0"/>
          </a:p>
        </p:txBody>
      </p:sp>
      <p:sp>
        <p:nvSpPr>
          <p:cNvPr id="4" name="3 Marcador de número de diapositiva"/>
          <p:cNvSpPr>
            <a:spLocks noGrp="1"/>
          </p:cNvSpPr>
          <p:nvPr>
            <p:ph type="sldNum" sz="quarter" idx="5"/>
          </p:nvPr>
        </p:nvSpPr>
        <p:spPr/>
        <p:txBody>
          <a:bodyPr/>
          <a:lstStyle/>
          <a:p>
            <a:pPr>
              <a:defRPr/>
            </a:pPr>
            <a:fld id="{76D59A9D-BDB9-4CD6-AD7B-6AE24E8112B2}" type="slidenum">
              <a:rPr lang="es-ES" smtClean="0"/>
              <a:pPr>
                <a:defRPr/>
              </a:pPr>
              <a:t>8</a:t>
            </a:fld>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294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s-ES" smtClean="0"/>
          </a:p>
        </p:txBody>
      </p:sp>
      <p:sp>
        <p:nvSpPr>
          <p:cNvPr id="4" name="3 Marcador de número de diapositiva"/>
          <p:cNvSpPr>
            <a:spLocks noGrp="1"/>
          </p:cNvSpPr>
          <p:nvPr>
            <p:ph type="sldNum" sz="quarter" idx="5"/>
          </p:nvPr>
        </p:nvSpPr>
        <p:spPr/>
        <p:txBody>
          <a:bodyPr/>
          <a:lstStyle/>
          <a:p>
            <a:pPr>
              <a:defRPr/>
            </a:pPr>
            <a:fld id="{CDE61CC1-D49A-489A-A60C-EED12E66DB20}" type="slidenum">
              <a:rPr lang="es-ES" smtClean="0"/>
              <a:pPr>
                <a:defRPr/>
              </a:pPr>
              <a:t>9</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598C7415-0DEC-4714-954E-043D933292D9}" type="datetimeFigureOut">
              <a:rPr lang="es-ES" smtClean="0"/>
              <a:pPr/>
              <a:t>26/02/2013</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6297E684-AF5D-4BDB-B3DD-6EAF7C1B55EC}"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598C7415-0DEC-4714-954E-043D933292D9}" type="datetimeFigureOut">
              <a:rPr lang="es-ES" smtClean="0"/>
              <a:pPr/>
              <a:t>26/02/2013</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6297E684-AF5D-4BDB-B3DD-6EAF7C1B55EC}"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598C7415-0DEC-4714-954E-043D933292D9}" type="datetimeFigureOut">
              <a:rPr lang="es-ES" smtClean="0"/>
              <a:pPr/>
              <a:t>26/02/2013</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6297E684-AF5D-4BDB-B3DD-6EAF7C1B55EC}"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598C7415-0DEC-4714-954E-043D933292D9}" type="datetimeFigureOut">
              <a:rPr lang="es-ES" smtClean="0"/>
              <a:pPr/>
              <a:t>26/02/2013</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6297E684-AF5D-4BDB-B3DD-6EAF7C1B55EC}"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598C7415-0DEC-4714-954E-043D933292D9}" type="datetimeFigureOut">
              <a:rPr lang="es-ES" smtClean="0"/>
              <a:pPr/>
              <a:t>26/02/2013</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6297E684-AF5D-4BDB-B3DD-6EAF7C1B55EC}"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598C7415-0DEC-4714-954E-043D933292D9}" type="datetimeFigureOut">
              <a:rPr lang="es-ES" smtClean="0"/>
              <a:pPr/>
              <a:t>26/02/2013</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6297E684-AF5D-4BDB-B3DD-6EAF7C1B55EC}"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598C7415-0DEC-4714-954E-043D933292D9}" type="datetimeFigureOut">
              <a:rPr lang="es-ES" smtClean="0"/>
              <a:pPr/>
              <a:t>26/02/2013</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6297E684-AF5D-4BDB-B3DD-6EAF7C1B55EC}"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598C7415-0DEC-4714-954E-043D933292D9}" type="datetimeFigureOut">
              <a:rPr lang="es-ES" smtClean="0"/>
              <a:pPr/>
              <a:t>26/02/2013</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6297E684-AF5D-4BDB-B3DD-6EAF7C1B55EC}"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98C7415-0DEC-4714-954E-043D933292D9}" type="datetimeFigureOut">
              <a:rPr lang="es-ES" smtClean="0"/>
              <a:pPr/>
              <a:t>26/02/2013</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6297E684-AF5D-4BDB-B3DD-6EAF7C1B55EC}"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598C7415-0DEC-4714-954E-043D933292D9}" type="datetimeFigureOut">
              <a:rPr lang="es-ES" smtClean="0"/>
              <a:pPr/>
              <a:t>26/02/2013</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6297E684-AF5D-4BDB-B3DD-6EAF7C1B55EC}"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598C7415-0DEC-4714-954E-043D933292D9}" type="datetimeFigureOut">
              <a:rPr lang="es-ES" smtClean="0"/>
              <a:pPr/>
              <a:t>26/02/2013</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6297E684-AF5D-4BDB-B3DD-6EAF7C1B55EC}"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8C7415-0DEC-4714-954E-043D933292D9}" type="datetimeFigureOut">
              <a:rPr lang="es-ES" smtClean="0"/>
              <a:pPr/>
              <a:t>26/02/2013</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97E684-AF5D-4BDB-B3DD-6EAF7C1B55EC}"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Colors" Target="../diagrams/colors1.xml"/><Relationship Id="rId13" Type="http://schemas.openxmlformats.org/officeDocument/2006/relationships/slide" Target="slide15.xml"/><Relationship Id="rId3" Type="http://schemas.openxmlformats.org/officeDocument/2006/relationships/image" Target="../media/image1.png"/><Relationship Id="rId7" Type="http://schemas.openxmlformats.org/officeDocument/2006/relationships/diagramQuickStyle" Target="../diagrams/quickStyle1.xml"/><Relationship Id="rId12"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Layout" Target="../diagrams/layout1.xml"/><Relationship Id="rId11" Type="http://schemas.openxmlformats.org/officeDocument/2006/relationships/hyperlink" Target="http://www.aplicaciones.gov.co/" TargetMode="External"/><Relationship Id="rId5" Type="http://schemas.openxmlformats.org/officeDocument/2006/relationships/diagramData" Target="../diagrams/data1.xml"/><Relationship Id="rId10" Type="http://schemas.openxmlformats.org/officeDocument/2006/relationships/hyperlink" Target="http://www.datos.gov.co/" TargetMode="External"/><Relationship Id="rId4" Type="http://schemas.openxmlformats.org/officeDocument/2006/relationships/image" Target="../media/image2.png"/><Relationship Id="rId9" Type="http://schemas.microsoft.com/office/2007/relationships/diagramDrawing" Target="../diagrams/drawing1.xml"/><Relationship Id="rId14" Type="http://schemas.openxmlformats.org/officeDocument/2006/relationships/hyperlink" Target="menu%20detallada%20Datos%20A.ppt" TargetMode="External"/></Relationships>
</file>

<file path=ppt/slides/_rels/slide10.xml.rels><?xml version="1.0" encoding="UTF-8" standalone="yes"?>
<Relationships xmlns="http://schemas.openxmlformats.org/package/2006/relationships"><Relationship Id="rId8" Type="http://schemas.microsoft.com/office/2007/relationships/diagramDrawing" Target="../diagrams/drawing10.xml"/><Relationship Id="rId3" Type="http://schemas.openxmlformats.org/officeDocument/2006/relationships/image" Target="../media/image2.png"/><Relationship Id="rId7" Type="http://schemas.openxmlformats.org/officeDocument/2006/relationships/diagramColors" Target="../diagrams/colors10.xml"/><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diagramQuickStyle" Target="../diagrams/quickStyle10.xml"/><Relationship Id="rId5" Type="http://schemas.openxmlformats.org/officeDocument/2006/relationships/diagramLayout" Target="../diagrams/layout10.xml"/><Relationship Id="rId4" Type="http://schemas.openxmlformats.org/officeDocument/2006/relationships/diagramData" Target="../diagrams/data10.xml"/><Relationship Id="rId9" Type="http://schemas.openxmlformats.org/officeDocument/2006/relationships/image" Target="../media/image9.png"/></Relationships>
</file>

<file path=ppt/slides/_rels/slide11.xml.rels><?xml version="1.0" encoding="UTF-8" standalone="yes"?>
<Relationships xmlns="http://schemas.openxmlformats.org/package/2006/relationships"><Relationship Id="rId8" Type="http://schemas.microsoft.com/office/2007/relationships/diagramDrawing" Target="../diagrams/drawing11.xml"/><Relationship Id="rId3" Type="http://schemas.openxmlformats.org/officeDocument/2006/relationships/image" Target="../media/image2.png"/><Relationship Id="rId7" Type="http://schemas.openxmlformats.org/officeDocument/2006/relationships/diagramColors" Target="../diagrams/colors11.xml"/><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diagramQuickStyle" Target="../diagrams/quickStyle11.xml"/><Relationship Id="rId5" Type="http://schemas.openxmlformats.org/officeDocument/2006/relationships/diagramLayout" Target="../diagrams/layout11.xml"/><Relationship Id="rId4" Type="http://schemas.openxmlformats.org/officeDocument/2006/relationships/diagramData" Target="../diagrams/data11.xml"/><Relationship Id="rId9" Type="http://schemas.openxmlformats.org/officeDocument/2006/relationships/image" Target="../media/image10.png"/></Relationships>
</file>

<file path=ppt/slides/_rels/slide12.xml.rels><?xml version="1.0" encoding="UTF-8" standalone="yes"?>
<Relationships xmlns="http://schemas.openxmlformats.org/package/2006/relationships"><Relationship Id="rId8" Type="http://schemas.microsoft.com/office/2007/relationships/diagramDrawing" Target="../diagrams/drawing12.xml"/><Relationship Id="rId3" Type="http://schemas.openxmlformats.org/officeDocument/2006/relationships/image" Target="../media/image2.png"/><Relationship Id="rId7" Type="http://schemas.openxmlformats.org/officeDocument/2006/relationships/diagramColors" Target="../diagrams/colors12.xml"/><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diagramQuickStyle" Target="../diagrams/quickStyle12.xml"/><Relationship Id="rId5" Type="http://schemas.openxmlformats.org/officeDocument/2006/relationships/diagramLayout" Target="../diagrams/layout12.xml"/><Relationship Id="rId4" Type="http://schemas.openxmlformats.org/officeDocument/2006/relationships/diagramData" Target="../diagrams/data12.xml"/><Relationship Id="rId9" Type="http://schemas.openxmlformats.org/officeDocument/2006/relationships/image" Target="../media/image11.png"/></Relationships>
</file>

<file path=ppt/slides/_rels/slide13.xml.rels><?xml version="1.0" encoding="UTF-8" standalone="yes"?>
<Relationships xmlns="http://schemas.openxmlformats.org/package/2006/relationships"><Relationship Id="rId8" Type="http://schemas.microsoft.com/office/2007/relationships/diagramDrawing" Target="../diagrams/drawing13.xml"/><Relationship Id="rId3" Type="http://schemas.openxmlformats.org/officeDocument/2006/relationships/image" Target="../media/image2.png"/><Relationship Id="rId7" Type="http://schemas.openxmlformats.org/officeDocument/2006/relationships/diagramColors" Target="../diagrams/colors13.xml"/><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diagramQuickStyle" Target="../diagrams/quickStyle13.xml"/><Relationship Id="rId5" Type="http://schemas.openxmlformats.org/officeDocument/2006/relationships/diagramLayout" Target="../diagrams/layout13.xml"/><Relationship Id="rId4" Type="http://schemas.openxmlformats.org/officeDocument/2006/relationships/diagramData" Target="../diagrams/data13.xml"/><Relationship Id="rId9" Type="http://schemas.openxmlformats.org/officeDocument/2006/relationships/image" Target="../media/image12.jpeg"/></Relationships>
</file>

<file path=ppt/slides/_rels/slide14.xml.rels><?xml version="1.0" encoding="UTF-8" standalone="yes"?>
<Relationships xmlns="http://schemas.openxmlformats.org/package/2006/relationships"><Relationship Id="rId8" Type="http://schemas.microsoft.com/office/2007/relationships/diagramDrawing" Target="../diagrams/drawing14.xml"/><Relationship Id="rId3" Type="http://schemas.openxmlformats.org/officeDocument/2006/relationships/image" Target="../media/image2.png"/><Relationship Id="rId7" Type="http://schemas.openxmlformats.org/officeDocument/2006/relationships/diagramColors" Target="../diagrams/colors14.xml"/><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diagramQuickStyle" Target="../diagrams/quickStyle14.xml"/><Relationship Id="rId5" Type="http://schemas.openxmlformats.org/officeDocument/2006/relationships/diagramLayout" Target="../diagrams/layout14.xml"/><Relationship Id="rId4" Type="http://schemas.openxmlformats.org/officeDocument/2006/relationships/diagramData" Target="../diagrams/data14.xml"/><Relationship Id="rId9"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13.jpe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14.jpe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8" Type="http://schemas.openxmlformats.org/officeDocument/2006/relationships/diagramColors" Target="../diagrams/colors15.xml"/><Relationship Id="rId3" Type="http://schemas.openxmlformats.org/officeDocument/2006/relationships/image" Target="../media/image1.png"/><Relationship Id="rId7" Type="http://schemas.openxmlformats.org/officeDocument/2006/relationships/diagramQuickStyle" Target="../diagrams/quickStyle15.xml"/><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diagramLayout" Target="../diagrams/layout15.xml"/><Relationship Id="rId5" Type="http://schemas.openxmlformats.org/officeDocument/2006/relationships/diagramData" Target="../diagrams/data15.xml"/><Relationship Id="rId10" Type="http://schemas.openxmlformats.org/officeDocument/2006/relationships/image" Target="../media/image15.jpeg"/><Relationship Id="rId4" Type="http://schemas.openxmlformats.org/officeDocument/2006/relationships/image" Target="../media/image2.png"/><Relationship Id="rId9" Type="http://schemas.microsoft.com/office/2007/relationships/diagramDrawing" Target="../diagrams/drawing15.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16.jpeg"/><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1.png"/><Relationship Id="rId7" Type="http://schemas.openxmlformats.org/officeDocument/2006/relationships/diagramQuickStyle" Target="../diagrams/quickStyle2.xm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diagramLayout" Target="../diagrams/layout2.xml"/><Relationship Id="rId5" Type="http://schemas.openxmlformats.org/officeDocument/2006/relationships/diagramData" Target="../diagrams/data2.xml"/><Relationship Id="rId10" Type="http://schemas.openxmlformats.org/officeDocument/2006/relationships/image" Target="../media/image4.jpeg"/><Relationship Id="rId4" Type="http://schemas.openxmlformats.org/officeDocument/2006/relationships/image" Target="../media/image2.png"/><Relationship Id="rId9" Type="http://schemas.microsoft.com/office/2007/relationships/diagramDrawing" Target="../diagrams/drawing2.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8" Type="http://schemas.openxmlformats.org/officeDocument/2006/relationships/hyperlink" Target="menu%20detallada%20Datos%20A.ppt" TargetMode="External"/><Relationship Id="rId3" Type="http://schemas.openxmlformats.org/officeDocument/2006/relationships/image" Target="../media/image1.png"/><Relationship Id="rId7" Type="http://schemas.openxmlformats.org/officeDocument/2006/relationships/slide" Target="slide15.xml"/><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hyperlink" Target="http://www.aplicaciones.gov.co/" TargetMode="External"/><Relationship Id="rId5" Type="http://schemas.openxmlformats.org/officeDocument/2006/relationships/hyperlink" Target="http://www.datos.gov.co/" TargetMode="Externa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1.png"/><Relationship Id="rId7" Type="http://schemas.openxmlformats.org/officeDocument/2006/relationships/diagramQuickStyle" Target="../diagrams/quickStyle3.xm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diagramLayout" Target="../diagrams/layout3.xml"/><Relationship Id="rId5" Type="http://schemas.openxmlformats.org/officeDocument/2006/relationships/diagramData" Target="../diagrams/data3.xml"/><Relationship Id="rId10" Type="http://schemas.openxmlformats.org/officeDocument/2006/relationships/image" Target="../media/image5.jpeg"/><Relationship Id="rId4" Type="http://schemas.openxmlformats.org/officeDocument/2006/relationships/image" Target="../media/image2.png"/><Relationship Id="rId9" Type="http://schemas.microsoft.com/office/2007/relationships/diagramDrawing" Target="../diagrams/drawing3.xml"/></Relationships>
</file>

<file path=ppt/slides/_rels/slide4.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2.png"/><Relationship Id="rId7" Type="http://schemas.openxmlformats.org/officeDocument/2006/relationships/diagramColors" Target="../diagrams/colors4.xm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 Id="rId9" Type="http://schemas.openxmlformats.org/officeDocument/2006/relationships/image" Target="../media/image6.jpeg"/></Relationships>
</file>

<file path=ppt/slides/_rels/slide5.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2.png"/><Relationship Id="rId7" Type="http://schemas.openxmlformats.org/officeDocument/2006/relationships/diagramColors" Target="../diagrams/colors5.xml"/><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6.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2.png"/><Relationship Id="rId7" Type="http://schemas.openxmlformats.org/officeDocument/2006/relationships/diagramColors" Target="../diagrams/colors6.xm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7.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2.png"/><Relationship Id="rId7" Type="http://schemas.openxmlformats.org/officeDocument/2006/relationships/diagramColors" Target="../diagrams/colors7.xml"/><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8.xml.rels><?xml version="1.0" encoding="UTF-8" standalone="yes"?>
<Relationships xmlns="http://schemas.openxmlformats.org/package/2006/relationships"><Relationship Id="rId8" Type="http://schemas.microsoft.com/office/2007/relationships/diagramDrawing" Target="../diagrams/drawing8.xml"/><Relationship Id="rId3" Type="http://schemas.openxmlformats.org/officeDocument/2006/relationships/image" Target="../media/image2.png"/><Relationship Id="rId7" Type="http://schemas.openxmlformats.org/officeDocument/2006/relationships/diagramColors" Target="../diagrams/colors8.xml"/><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diagramQuickStyle" Target="../diagrams/quickStyle8.xml"/><Relationship Id="rId5" Type="http://schemas.openxmlformats.org/officeDocument/2006/relationships/diagramLayout" Target="../diagrams/layout8.xml"/><Relationship Id="rId4" Type="http://schemas.openxmlformats.org/officeDocument/2006/relationships/diagramData" Target="../diagrams/data8.xml"/><Relationship Id="rId9" Type="http://schemas.openxmlformats.org/officeDocument/2006/relationships/image" Target="../media/image7.jpeg"/></Relationships>
</file>

<file path=ppt/slides/_rels/slide9.xml.rels><?xml version="1.0" encoding="UTF-8" standalone="yes"?>
<Relationships xmlns="http://schemas.openxmlformats.org/package/2006/relationships"><Relationship Id="rId8" Type="http://schemas.microsoft.com/office/2007/relationships/diagramDrawing" Target="../diagrams/drawing9.xml"/><Relationship Id="rId3" Type="http://schemas.openxmlformats.org/officeDocument/2006/relationships/image" Target="../media/image2.png"/><Relationship Id="rId7" Type="http://schemas.openxmlformats.org/officeDocument/2006/relationships/diagramColors" Target="../diagrams/colors9.xml"/><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diagramQuickStyle" Target="../diagrams/quickStyle9.xml"/><Relationship Id="rId5" Type="http://schemas.openxmlformats.org/officeDocument/2006/relationships/diagramLayout" Target="../diagrams/layout9.xml"/><Relationship Id="rId4" Type="http://schemas.openxmlformats.org/officeDocument/2006/relationships/diagramData" Target="../diagrams/data9.xml"/><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3" descr="C:\Users\Lalis\Desktop\a.png"/>
          <p:cNvPicPr>
            <a:picLocks noChangeAspect="1" noChangeArrowheads="1"/>
          </p:cNvPicPr>
          <p:nvPr/>
        </p:nvPicPr>
        <p:blipFill>
          <a:blip r:embed="rId3" cstate="print"/>
          <a:srcRect/>
          <a:stretch>
            <a:fillRect/>
          </a:stretch>
        </p:blipFill>
        <p:spPr bwMode="auto">
          <a:xfrm>
            <a:off x="0" y="0"/>
            <a:ext cx="9144000" cy="6894513"/>
          </a:xfrm>
          <a:prstGeom prst="rect">
            <a:avLst/>
          </a:prstGeom>
          <a:noFill/>
          <a:ln w="9525">
            <a:noFill/>
            <a:miter lim="800000"/>
            <a:headEnd/>
            <a:tailEnd/>
          </a:ln>
        </p:spPr>
      </p:pic>
      <p:pic>
        <p:nvPicPr>
          <p:cNvPr id="6147" name="Picture 2" descr="C:\Users\Lalis\Desktop\Figura.png"/>
          <p:cNvPicPr>
            <a:picLocks noChangeAspect="1" noChangeArrowheads="1"/>
          </p:cNvPicPr>
          <p:nvPr/>
        </p:nvPicPr>
        <p:blipFill>
          <a:blip r:embed="rId4" cstate="print"/>
          <a:srcRect/>
          <a:stretch>
            <a:fillRect/>
          </a:stretch>
        </p:blipFill>
        <p:spPr bwMode="auto">
          <a:xfrm>
            <a:off x="8748713" y="908050"/>
            <a:ext cx="282575" cy="739775"/>
          </a:xfrm>
          <a:prstGeom prst="rect">
            <a:avLst/>
          </a:prstGeom>
          <a:noFill/>
          <a:ln w="9525">
            <a:noFill/>
            <a:miter lim="800000"/>
            <a:headEnd/>
            <a:tailEnd/>
          </a:ln>
        </p:spPr>
      </p:pic>
      <p:pic>
        <p:nvPicPr>
          <p:cNvPr id="6148" name="Picture 2" descr="C:\Users\Lalis\Desktop\Figura.png"/>
          <p:cNvPicPr>
            <a:picLocks noChangeAspect="1" noChangeArrowheads="1"/>
          </p:cNvPicPr>
          <p:nvPr/>
        </p:nvPicPr>
        <p:blipFill>
          <a:blip r:embed="rId4" cstate="print"/>
          <a:srcRect/>
          <a:stretch>
            <a:fillRect/>
          </a:stretch>
        </p:blipFill>
        <p:spPr bwMode="auto">
          <a:xfrm>
            <a:off x="8748713" y="1773238"/>
            <a:ext cx="282575" cy="738187"/>
          </a:xfrm>
          <a:prstGeom prst="rect">
            <a:avLst/>
          </a:prstGeom>
          <a:noFill/>
          <a:ln w="9525">
            <a:noFill/>
            <a:miter lim="800000"/>
            <a:headEnd/>
            <a:tailEnd/>
          </a:ln>
        </p:spPr>
      </p:pic>
      <p:pic>
        <p:nvPicPr>
          <p:cNvPr id="6149" name="Picture 2" descr="C:\Users\Lalis\Desktop\Figura.png"/>
          <p:cNvPicPr>
            <a:picLocks noChangeAspect="1" noChangeArrowheads="1"/>
          </p:cNvPicPr>
          <p:nvPr/>
        </p:nvPicPr>
        <p:blipFill>
          <a:blip r:embed="rId4" cstate="print"/>
          <a:srcRect/>
          <a:stretch>
            <a:fillRect/>
          </a:stretch>
        </p:blipFill>
        <p:spPr bwMode="auto">
          <a:xfrm>
            <a:off x="8753475" y="6073775"/>
            <a:ext cx="282575" cy="739775"/>
          </a:xfrm>
          <a:prstGeom prst="rect">
            <a:avLst/>
          </a:prstGeom>
          <a:noFill/>
          <a:ln w="9525">
            <a:noFill/>
            <a:miter lim="800000"/>
            <a:headEnd/>
            <a:tailEnd/>
          </a:ln>
        </p:spPr>
      </p:pic>
      <p:pic>
        <p:nvPicPr>
          <p:cNvPr id="6150" name="Picture 2" descr="C:\Users\Lalis\Desktop\Figura.png"/>
          <p:cNvPicPr>
            <a:picLocks noChangeAspect="1" noChangeArrowheads="1"/>
          </p:cNvPicPr>
          <p:nvPr/>
        </p:nvPicPr>
        <p:blipFill>
          <a:blip r:embed="rId4" cstate="print"/>
          <a:srcRect/>
          <a:stretch>
            <a:fillRect/>
          </a:stretch>
        </p:blipFill>
        <p:spPr bwMode="auto">
          <a:xfrm>
            <a:off x="8748713" y="2636838"/>
            <a:ext cx="282575" cy="739775"/>
          </a:xfrm>
          <a:prstGeom prst="rect">
            <a:avLst/>
          </a:prstGeom>
          <a:noFill/>
          <a:ln w="9525">
            <a:noFill/>
            <a:miter lim="800000"/>
            <a:headEnd/>
            <a:tailEnd/>
          </a:ln>
        </p:spPr>
      </p:pic>
      <p:pic>
        <p:nvPicPr>
          <p:cNvPr id="6151" name="Picture 2" descr="C:\Users\Lalis\Desktop\Figura.png"/>
          <p:cNvPicPr>
            <a:picLocks noChangeAspect="1" noChangeArrowheads="1"/>
          </p:cNvPicPr>
          <p:nvPr/>
        </p:nvPicPr>
        <p:blipFill>
          <a:blip r:embed="rId4" cstate="print"/>
          <a:srcRect/>
          <a:stretch>
            <a:fillRect/>
          </a:stretch>
        </p:blipFill>
        <p:spPr bwMode="auto">
          <a:xfrm>
            <a:off x="8748713" y="6073775"/>
            <a:ext cx="282575" cy="739775"/>
          </a:xfrm>
          <a:prstGeom prst="rect">
            <a:avLst/>
          </a:prstGeom>
          <a:noFill/>
          <a:ln w="9525">
            <a:noFill/>
            <a:miter lim="800000"/>
            <a:headEnd/>
            <a:tailEnd/>
          </a:ln>
        </p:spPr>
      </p:pic>
      <p:pic>
        <p:nvPicPr>
          <p:cNvPr id="6152" name="Picture 2" descr="C:\Users\Lalis\Desktop\Figura.png"/>
          <p:cNvPicPr>
            <a:picLocks noChangeAspect="1" noChangeArrowheads="1"/>
          </p:cNvPicPr>
          <p:nvPr/>
        </p:nvPicPr>
        <p:blipFill>
          <a:blip r:embed="rId4" cstate="print"/>
          <a:srcRect/>
          <a:stretch>
            <a:fillRect/>
          </a:stretch>
        </p:blipFill>
        <p:spPr bwMode="auto">
          <a:xfrm>
            <a:off x="8748713" y="3500438"/>
            <a:ext cx="282575" cy="739775"/>
          </a:xfrm>
          <a:prstGeom prst="rect">
            <a:avLst/>
          </a:prstGeom>
          <a:noFill/>
          <a:ln w="9525">
            <a:noFill/>
            <a:miter lim="800000"/>
            <a:headEnd/>
            <a:tailEnd/>
          </a:ln>
        </p:spPr>
      </p:pic>
      <p:pic>
        <p:nvPicPr>
          <p:cNvPr id="6153" name="Picture 2" descr="C:\Users\Lalis\Desktop\Figura.png"/>
          <p:cNvPicPr>
            <a:picLocks noChangeAspect="1" noChangeArrowheads="1"/>
          </p:cNvPicPr>
          <p:nvPr/>
        </p:nvPicPr>
        <p:blipFill>
          <a:blip r:embed="rId4" cstate="print"/>
          <a:srcRect/>
          <a:stretch>
            <a:fillRect/>
          </a:stretch>
        </p:blipFill>
        <p:spPr bwMode="auto">
          <a:xfrm>
            <a:off x="8748713" y="6073775"/>
            <a:ext cx="282575" cy="739775"/>
          </a:xfrm>
          <a:prstGeom prst="rect">
            <a:avLst/>
          </a:prstGeom>
          <a:noFill/>
          <a:ln w="9525">
            <a:noFill/>
            <a:miter lim="800000"/>
            <a:headEnd/>
            <a:tailEnd/>
          </a:ln>
        </p:spPr>
      </p:pic>
      <p:pic>
        <p:nvPicPr>
          <p:cNvPr id="6154" name="Picture 2" descr="C:\Users\Lalis\Desktop\Figura.png"/>
          <p:cNvPicPr>
            <a:picLocks noChangeAspect="1" noChangeArrowheads="1"/>
          </p:cNvPicPr>
          <p:nvPr/>
        </p:nvPicPr>
        <p:blipFill>
          <a:blip r:embed="rId4" cstate="print"/>
          <a:srcRect/>
          <a:stretch>
            <a:fillRect/>
          </a:stretch>
        </p:blipFill>
        <p:spPr bwMode="auto">
          <a:xfrm>
            <a:off x="8753475" y="4365625"/>
            <a:ext cx="282575" cy="738188"/>
          </a:xfrm>
          <a:prstGeom prst="rect">
            <a:avLst/>
          </a:prstGeom>
          <a:noFill/>
          <a:ln w="9525">
            <a:noFill/>
            <a:miter lim="800000"/>
            <a:headEnd/>
            <a:tailEnd/>
          </a:ln>
        </p:spPr>
      </p:pic>
      <p:pic>
        <p:nvPicPr>
          <p:cNvPr id="6155" name="Picture 2" descr="C:\Users\Lalis\Desktop\Figura.png"/>
          <p:cNvPicPr>
            <a:picLocks noChangeAspect="1" noChangeArrowheads="1"/>
          </p:cNvPicPr>
          <p:nvPr/>
        </p:nvPicPr>
        <p:blipFill>
          <a:blip r:embed="rId4" cstate="print"/>
          <a:srcRect/>
          <a:stretch>
            <a:fillRect/>
          </a:stretch>
        </p:blipFill>
        <p:spPr bwMode="auto">
          <a:xfrm>
            <a:off x="8748713" y="5229225"/>
            <a:ext cx="282575" cy="739775"/>
          </a:xfrm>
          <a:prstGeom prst="rect">
            <a:avLst/>
          </a:prstGeom>
          <a:noFill/>
          <a:ln w="9525">
            <a:noFill/>
            <a:miter lim="800000"/>
            <a:headEnd/>
            <a:tailEnd/>
          </a:ln>
        </p:spPr>
      </p:pic>
      <p:pic>
        <p:nvPicPr>
          <p:cNvPr id="6156" name="Picture 2" descr="C:\Users\Lalis\Desktop\Figura.png"/>
          <p:cNvPicPr>
            <a:picLocks noChangeAspect="1" noChangeArrowheads="1"/>
          </p:cNvPicPr>
          <p:nvPr/>
        </p:nvPicPr>
        <p:blipFill>
          <a:blip r:embed="rId4" cstate="print"/>
          <a:srcRect/>
          <a:stretch>
            <a:fillRect/>
          </a:stretch>
        </p:blipFill>
        <p:spPr bwMode="auto">
          <a:xfrm>
            <a:off x="8748713" y="6073775"/>
            <a:ext cx="282575" cy="739775"/>
          </a:xfrm>
          <a:prstGeom prst="rect">
            <a:avLst/>
          </a:prstGeom>
          <a:noFill/>
          <a:ln w="9525">
            <a:noFill/>
            <a:miter lim="800000"/>
            <a:headEnd/>
            <a:tailEnd/>
          </a:ln>
        </p:spPr>
      </p:pic>
      <p:pic>
        <p:nvPicPr>
          <p:cNvPr id="6157" name="Picture 2" descr="C:\Users\Lalis\Desktop\Figura.png"/>
          <p:cNvPicPr>
            <a:picLocks noChangeAspect="1" noChangeArrowheads="1"/>
          </p:cNvPicPr>
          <p:nvPr/>
        </p:nvPicPr>
        <p:blipFill>
          <a:blip r:embed="rId4" cstate="print"/>
          <a:srcRect/>
          <a:stretch>
            <a:fillRect/>
          </a:stretch>
        </p:blipFill>
        <p:spPr bwMode="auto">
          <a:xfrm>
            <a:off x="8748713" y="5229225"/>
            <a:ext cx="282575" cy="739775"/>
          </a:xfrm>
          <a:prstGeom prst="rect">
            <a:avLst/>
          </a:prstGeom>
          <a:noFill/>
          <a:ln w="9525">
            <a:noFill/>
            <a:miter lim="800000"/>
            <a:headEnd/>
            <a:tailEnd/>
          </a:ln>
        </p:spPr>
      </p:pic>
      <p:pic>
        <p:nvPicPr>
          <p:cNvPr id="6158" name="Picture 2" descr="C:\Users\Lalis\Desktop\Figura.png"/>
          <p:cNvPicPr>
            <a:picLocks noChangeAspect="1" noChangeArrowheads="1"/>
          </p:cNvPicPr>
          <p:nvPr/>
        </p:nvPicPr>
        <p:blipFill>
          <a:blip r:embed="rId4" cstate="print"/>
          <a:srcRect/>
          <a:stretch>
            <a:fillRect/>
          </a:stretch>
        </p:blipFill>
        <p:spPr bwMode="auto">
          <a:xfrm>
            <a:off x="8748713" y="5229225"/>
            <a:ext cx="282575" cy="739775"/>
          </a:xfrm>
          <a:prstGeom prst="rect">
            <a:avLst/>
          </a:prstGeom>
          <a:noFill/>
          <a:ln w="9525">
            <a:noFill/>
            <a:miter lim="800000"/>
            <a:headEnd/>
            <a:tailEnd/>
          </a:ln>
        </p:spPr>
      </p:pic>
      <p:pic>
        <p:nvPicPr>
          <p:cNvPr id="6159" name="Picture 2" descr="C:\Users\Lalis\Desktop\Figura.png"/>
          <p:cNvPicPr>
            <a:picLocks noChangeAspect="1" noChangeArrowheads="1"/>
          </p:cNvPicPr>
          <p:nvPr/>
        </p:nvPicPr>
        <p:blipFill>
          <a:blip r:embed="rId4" cstate="print"/>
          <a:srcRect/>
          <a:stretch>
            <a:fillRect/>
          </a:stretch>
        </p:blipFill>
        <p:spPr bwMode="auto">
          <a:xfrm>
            <a:off x="8748713" y="4365625"/>
            <a:ext cx="282575" cy="738188"/>
          </a:xfrm>
          <a:prstGeom prst="rect">
            <a:avLst/>
          </a:prstGeom>
          <a:noFill/>
          <a:ln w="9525">
            <a:noFill/>
            <a:miter lim="800000"/>
            <a:headEnd/>
            <a:tailEnd/>
          </a:ln>
        </p:spPr>
      </p:pic>
      <p:pic>
        <p:nvPicPr>
          <p:cNvPr id="6160" name="Picture 2" descr="C:\Users\Lalis\Desktop\Figura.png"/>
          <p:cNvPicPr>
            <a:picLocks noChangeAspect="1" noChangeArrowheads="1"/>
          </p:cNvPicPr>
          <p:nvPr/>
        </p:nvPicPr>
        <p:blipFill>
          <a:blip r:embed="rId4" cstate="print"/>
          <a:srcRect/>
          <a:stretch>
            <a:fillRect/>
          </a:stretch>
        </p:blipFill>
        <p:spPr bwMode="auto">
          <a:xfrm>
            <a:off x="8748713" y="6092825"/>
            <a:ext cx="282575" cy="739775"/>
          </a:xfrm>
          <a:prstGeom prst="rect">
            <a:avLst/>
          </a:prstGeom>
          <a:noFill/>
          <a:ln w="9525">
            <a:noFill/>
            <a:miter lim="800000"/>
            <a:headEnd/>
            <a:tailEnd/>
          </a:ln>
        </p:spPr>
      </p:pic>
      <p:pic>
        <p:nvPicPr>
          <p:cNvPr id="6161" name="Picture 2" descr="C:\Users\Lalis\Desktop\Figura.png"/>
          <p:cNvPicPr>
            <a:picLocks noChangeAspect="1" noChangeArrowheads="1"/>
          </p:cNvPicPr>
          <p:nvPr/>
        </p:nvPicPr>
        <p:blipFill>
          <a:blip r:embed="rId4" cstate="print"/>
          <a:srcRect/>
          <a:stretch>
            <a:fillRect/>
          </a:stretch>
        </p:blipFill>
        <p:spPr bwMode="auto">
          <a:xfrm>
            <a:off x="8748713" y="5229225"/>
            <a:ext cx="282575" cy="739775"/>
          </a:xfrm>
          <a:prstGeom prst="rect">
            <a:avLst/>
          </a:prstGeom>
          <a:noFill/>
          <a:ln w="9525">
            <a:noFill/>
            <a:miter lim="800000"/>
            <a:headEnd/>
            <a:tailEnd/>
          </a:ln>
        </p:spPr>
      </p:pic>
      <p:pic>
        <p:nvPicPr>
          <p:cNvPr id="6162" name="Picture 2" descr="C:\Users\Lalis\Desktop\Figura.png"/>
          <p:cNvPicPr>
            <a:picLocks noChangeAspect="1" noChangeArrowheads="1"/>
          </p:cNvPicPr>
          <p:nvPr/>
        </p:nvPicPr>
        <p:blipFill>
          <a:blip r:embed="rId4" cstate="print"/>
          <a:srcRect/>
          <a:stretch>
            <a:fillRect/>
          </a:stretch>
        </p:blipFill>
        <p:spPr bwMode="auto">
          <a:xfrm>
            <a:off x="8748713" y="4365625"/>
            <a:ext cx="282575" cy="738188"/>
          </a:xfrm>
          <a:prstGeom prst="rect">
            <a:avLst/>
          </a:prstGeom>
          <a:noFill/>
          <a:ln w="9525">
            <a:noFill/>
            <a:miter lim="800000"/>
            <a:headEnd/>
            <a:tailEnd/>
          </a:ln>
        </p:spPr>
      </p:pic>
      <p:pic>
        <p:nvPicPr>
          <p:cNvPr id="6163" name="Picture 2" descr="C:\Users\Lalis\Desktop\Figura.png"/>
          <p:cNvPicPr>
            <a:picLocks noChangeAspect="1" noChangeArrowheads="1"/>
          </p:cNvPicPr>
          <p:nvPr/>
        </p:nvPicPr>
        <p:blipFill>
          <a:blip r:embed="rId4" cstate="print"/>
          <a:srcRect/>
          <a:stretch>
            <a:fillRect/>
          </a:stretch>
        </p:blipFill>
        <p:spPr bwMode="auto">
          <a:xfrm>
            <a:off x="8748713" y="3500438"/>
            <a:ext cx="282575" cy="739775"/>
          </a:xfrm>
          <a:prstGeom prst="rect">
            <a:avLst/>
          </a:prstGeom>
          <a:noFill/>
          <a:ln w="9525">
            <a:noFill/>
            <a:miter lim="800000"/>
            <a:headEnd/>
            <a:tailEnd/>
          </a:ln>
        </p:spPr>
      </p:pic>
      <p:pic>
        <p:nvPicPr>
          <p:cNvPr id="6164" name="Picture 2" descr="C:\Users\Lalis\Desktop\Figura.png"/>
          <p:cNvPicPr>
            <a:picLocks noChangeAspect="1" noChangeArrowheads="1"/>
          </p:cNvPicPr>
          <p:nvPr/>
        </p:nvPicPr>
        <p:blipFill>
          <a:blip r:embed="rId4" cstate="print"/>
          <a:srcRect/>
          <a:stretch>
            <a:fillRect/>
          </a:stretch>
        </p:blipFill>
        <p:spPr bwMode="auto">
          <a:xfrm>
            <a:off x="8748713" y="3500438"/>
            <a:ext cx="282575" cy="739775"/>
          </a:xfrm>
          <a:prstGeom prst="rect">
            <a:avLst/>
          </a:prstGeom>
          <a:noFill/>
          <a:ln w="9525">
            <a:noFill/>
            <a:miter lim="800000"/>
            <a:headEnd/>
            <a:tailEnd/>
          </a:ln>
        </p:spPr>
      </p:pic>
      <p:pic>
        <p:nvPicPr>
          <p:cNvPr id="6165" name="Picture 2" descr="C:\Users\Lalis\Desktop\Figura.png"/>
          <p:cNvPicPr>
            <a:picLocks noChangeAspect="1" noChangeArrowheads="1"/>
          </p:cNvPicPr>
          <p:nvPr/>
        </p:nvPicPr>
        <p:blipFill>
          <a:blip r:embed="rId4" cstate="print"/>
          <a:srcRect/>
          <a:stretch>
            <a:fillRect/>
          </a:stretch>
        </p:blipFill>
        <p:spPr bwMode="auto">
          <a:xfrm>
            <a:off x="8748713" y="2636838"/>
            <a:ext cx="282575" cy="739775"/>
          </a:xfrm>
          <a:prstGeom prst="rect">
            <a:avLst/>
          </a:prstGeom>
          <a:noFill/>
          <a:ln w="9525">
            <a:noFill/>
            <a:miter lim="800000"/>
            <a:headEnd/>
            <a:tailEnd/>
          </a:ln>
        </p:spPr>
      </p:pic>
      <p:pic>
        <p:nvPicPr>
          <p:cNvPr id="6166" name="Picture 2" descr="C:\Users\Lalis\Desktop\Figura.png"/>
          <p:cNvPicPr>
            <a:picLocks noChangeAspect="1" noChangeArrowheads="1"/>
          </p:cNvPicPr>
          <p:nvPr/>
        </p:nvPicPr>
        <p:blipFill>
          <a:blip r:embed="rId4" cstate="print"/>
          <a:srcRect/>
          <a:stretch>
            <a:fillRect/>
          </a:stretch>
        </p:blipFill>
        <p:spPr bwMode="auto">
          <a:xfrm>
            <a:off x="8748713" y="6092825"/>
            <a:ext cx="282575" cy="739775"/>
          </a:xfrm>
          <a:prstGeom prst="rect">
            <a:avLst/>
          </a:prstGeom>
          <a:noFill/>
          <a:ln w="9525">
            <a:noFill/>
            <a:miter lim="800000"/>
            <a:headEnd/>
            <a:tailEnd/>
          </a:ln>
        </p:spPr>
      </p:pic>
      <p:pic>
        <p:nvPicPr>
          <p:cNvPr id="6167" name="Picture 2" descr="C:\Users\Lalis\Desktop\Figura.png"/>
          <p:cNvPicPr>
            <a:picLocks noChangeAspect="1" noChangeArrowheads="1"/>
          </p:cNvPicPr>
          <p:nvPr/>
        </p:nvPicPr>
        <p:blipFill>
          <a:blip r:embed="rId4" cstate="print"/>
          <a:srcRect/>
          <a:stretch>
            <a:fillRect/>
          </a:stretch>
        </p:blipFill>
        <p:spPr bwMode="auto">
          <a:xfrm>
            <a:off x="8748713" y="1773238"/>
            <a:ext cx="282575" cy="738187"/>
          </a:xfrm>
          <a:prstGeom prst="rect">
            <a:avLst/>
          </a:prstGeom>
          <a:noFill/>
          <a:ln w="9525">
            <a:noFill/>
            <a:miter lim="800000"/>
            <a:headEnd/>
            <a:tailEnd/>
          </a:ln>
        </p:spPr>
      </p:pic>
      <p:pic>
        <p:nvPicPr>
          <p:cNvPr id="6168" name="Picture 2" descr="C:\Users\Lalis\Desktop\Figura.png"/>
          <p:cNvPicPr>
            <a:picLocks noChangeAspect="1" noChangeArrowheads="1"/>
          </p:cNvPicPr>
          <p:nvPr/>
        </p:nvPicPr>
        <p:blipFill>
          <a:blip r:embed="rId4" cstate="print"/>
          <a:srcRect/>
          <a:stretch>
            <a:fillRect/>
          </a:stretch>
        </p:blipFill>
        <p:spPr bwMode="auto">
          <a:xfrm>
            <a:off x="8748713" y="4365625"/>
            <a:ext cx="282575" cy="738188"/>
          </a:xfrm>
          <a:prstGeom prst="rect">
            <a:avLst/>
          </a:prstGeom>
          <a:noFill/>
          <a:ln w="9525">
            <a:noFill/>
            <a:miter lim="800000"/>
            <a:headEnd/>
            <a:tailEnd/>
          </a:ln>
        </p:spPr>
      </p:pic>
      <p:sp>
        <p:nvSpPr>
          <p:cNvPr id="40" name="39 Rectángulo"/>
          <p:cNvSpPr/>
          <p:nvPr/>
        </p:nvSpPr>
        <p:spPr>
          <a:xfrm>
            <a:off x="0" y="404813"/>
            <a:ext cx="3929063" cy="503237"/>
          </a:xfrm>
          <a:prstGeom prst="rect">
            <a:avLst/>
          </a:prstGeom>
          <a:solidFill>
            <a:schemeClr val="tx2">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6170" name="40 CuadroTexto"/>
          <p:cNvSpPr txBox="1">
            <a:spLocks noChangeArrowheads="1"/>
          </p:cNvSpPr>
          <p:nvPr/>
        </p:nvSpPr>
        <p:spPr bwMode="auto">
          <a:xfrm>
            <a:off x="0" y="404813"/>
            <a:ext cx="6876256" cy="523220"/>
          </a:xfrm>
          <a:prstGeom prst="rect">
            <a:avLst/>
          </a:prstGeom>
          <a:solidFill>
            <a:srgbClr val="800080"/>
          </a:solidFill>
          <a:ln w="9525">
            <a:noFill/>
            <a:miter lim="800000"/>
            <a:headEnd/>
            <a:tailEnd/>
          </a:ln>
        </p:spPr>
        <p:txBody>
          <a:bodyPr wrap="square">
            <a:spAutoFit/>
          </a:bodyPr>
          <a:lstStyle/>
          <a:p>
            <a:r>
              <a:rPr lang="es-ES" sz="2800" dirty="0" smtClean="0">
                <a:solidFill>
                  <a:schemeClr val="bg1"/>
                </a:solidFill>
                <a:latin typeface="Calibri" pitchFamily="34" charset="0"/>
              </a:rPr>
              <a:t>2.3.2. RESULTADOS ENTIDADES  </a:t>
            </a:r>
            <a:r>
              <a:rPr lang="es-ES" sz="2800" dirty="0">
                <a:solidFill>
                  <a:schemeClr val="bg1"/>
                </a:solidFill>
                <a:latin typeface="Calibri" pitchFamily="34" charset="0"/>
              </a:rPr>
              <a:t>NACIONALES</a:t>
            </a:r>
          </a:p>
        </p:txBody>
      </p:sp>
      <p:sp>
        <p:nvSpPr>
          <p:cNvPr id="38" name="37 Rectángulo"/>
          <p:cNvSpPr/>
          <p:nvPr/>
        </p:nvSpPr>
        <p:spPr>
          <a:xfrm>
            <a:off x="107950" y="6021388"/>
            <a:ext cx="395288" cy="18891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39" name="38 Rectángulo"/>
          <p:cNvSpPr/>
          <p:nvPr/>
        </p:nvSpPr>
        <p:spPr>
          <a:xfrm>
            <a:off x="107950" y="6308725"/>
            <a:ext cx="395288" cy="188913"/>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2" name="41 Rectángulo"/>
          <p:cNvSpPr/>
          <p:nvPr/>
        </p:nvSpPr>
        <p:spPr>
          <a:xfrm>
            <a:off x="107950" y="6624638"/>
            <a:ext cx="395288" cy="188912"/>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graphicFrame>
        <p:nvGraphicFramePr>
          <p:cNvPr id="33" name="32 Diagrama"/>
          <p:cNvGraphicFramePr/>
          <p:nvPr/>
        </p:nvGraphicFramePr>
        <p:xfrm>
          <a:off x="928662" y="1214422"/>
          <a:ext cx="7286676" cy="646331"/>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34" name="33 Rectángulo redondeado"/>
          <p:cNvSpPr/>
          <p:nvPr/>
        </p:nvSpPr>
        <p:spPr>
          <a:xfrm>
            <a:off x="3500430" y="4500563"/>
            <a:ext cx="3429000" cy="2214562"/>
          </a:xfrm>
          <a:prstGeom prst="roundRect">
            <a:avLst/>
          </a:prstGeom>
          <a:noFill/>
          <a:ln>
            <a:solidFill>
              <a:srgbClr val="99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35" name="34 CuadroTexto"/>
          <p:cNvSpPr txBox="1"/>
          <p:nvPr/>
        </p:nvSpPr>
        <p:spPr>
          <a:xfrm>
            <a:off x="776261" y="2317741"/>
            <a:ext cx="3286125" cy="1816100"/>
          </a:xfrm>
          <a:prstGeom prst="rect">
            <a:avLst/>
          </a:prstGeom>
          <a:noFill/>
        </p:spPr>
        <p:txBody>
          <a:bodyPr>
            <a:spAutoFit/>
          </a:bodyPr>
          <a:lstStyle/>
          <a:p>
            <a:pPr>
              <a:defRPr/>
            </a:pPr>
            <a:r>
              <a:rPr lang="es-ES" sz="1600" b="1" dirty="0">
                <a:latin typeface="+mn-lt"/>
              </a:rPr>
              <a:t>La gran mayoría de los servidores de entidades nacionales manifestaron conocer el término datos abiertos. </a:t>
            </a:r>
          </a:p>
          <a:p>
            <a:pPr>
              <a:defRPr/>
            </a:pPr>
            <a:endParaRPr lang="es-ES" sz="1600" b="1" dirty="0">
              <a:latin typeface="+mn-lt"/>
            </a:endParaRPr>
          </a:p>
          <a:p>
            <a:pPr>
              <a:defRPr/>
            </a:pPr>
            <a:r>
              <a:rPr lang="es-ES" sz="1600" b="1" dirty="0">
                <a:latin typeface="+mn-lt"/>
              </a:rPr>
              <a:t>También, la gran mayoría dicen conocer los términos gobierno electrónico y gobierno en línea</a:t>
            </a:r>
            <a:r>
              <a:rPr lang="es-ES" sz="1600" dirty="0"/>
              <a:t>. </a:t>
            </a:r>
          </a:p>
        </p:txBody>
      </p:sp>
      <p:sp>
        <p:nvSpPr>
          <p:cNvPr id="36" name="35 Rectángulo redondeado"/>
          <p:cNvSpPr/>
          <p:nvPr/>
        </p:nvSpPr>
        <p:spPr>
          <a:xfrm>
            <a:off x="714348" y="2143116"/>
            <a:ext cx="3429000" cy="2214563"/>
          </a:xfrm>
          <a:prstGeom prst="roundRect">
            <a:avLst/>
          </a:prstGeom>
          <a:noFill/>
          <a:ln>
            <a:solidFill>
              <a:srgbClr val="99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37" name="36 CuadroTexto"/>
          <p:cNvSpPr txBox="1"/>
          <p:nvPr/>
        </p:nvSpPr>
        <p:spPr>
          <a:xfrm>
            <a:off x="3500430" y="4714875"/>
            <a:ext cx="3246437" cy="1570038"/>
          </a:xfrm>
          <a:prstGeom prst="rect">
            <a:avLst/>
          </a:prstGeom>
          <a:noFill/>
        </p:spPr>
        <p:txBody>
          <a:bodyPr wrap="none">
            <a:spAutoFit/>
          </a:bodyPr>
          <a:lstStyle/>
          <a:p>
            <a:pPr>
              <a:defRPr/>
            </a:pPr>
            <a:r>
              <a:rPr lang="es-ES" sz="1600" b="1" dirty="0">
                <a:latin typeface="+mn-lt"/>
              </a:rPr>
              <a:t>La mayoría  de entrevistados de</a:t>
            </a:r>
          </a:p>
          <a:p>
            <a:pPr>
              <a:defRPr/>
            </a:pPr>
            <a:r>
              <a:rPr lang="es-ES" sz="1600" b="1" dirty="0">
                <a:latin typeface="+mn-lt"/>
              </a:rPr>
              <a:t> las entidades nacionales desconoce</a:t>
            </a:r>
          </a:p>
          <a:p>
            <a:pPr>
              <a:defRPr/>
            </a:pPr>
            <a:r>
              <a:rPr lang="es-ES" sz="1600" b="1" dirty="0">
                <a:latin typeface="+mn-lt"/>
              </a:rPr>
              <a:t> o no ha ingresado a los portales de</a:t>
            </a:r>
          </a:p>
          <a:p>
            <a:pPr>
              <a:defRPr/>
            </a:pPr>
            <a:r>
              <a:rPr lang="es-ES" sz="1600" b="1" dirty="0">
                <a:latin typeface="+mn-lt"/>
              </a:rPr>
              <a:t> datos abiertos </a:t>
            </a:r>
          </a:p>
          <a:p>
            <a:pPr>
              <a:defRPr/>
            </a:pPr>
            <a:r>
              <a:rPr lang="es-ES" sz="1600" b="1" dirty="0">
                <a:latin typeface="+mn-lt"/>
              </a:rPr>
              <a:t>(</a:t>
            </a:r>
            <a:r>
              <a:rPr lang="es-ES" sz="1600" b="1" u="sng" dirty="0">
                <a:latin typeface="+mn-lt"/>
                <a:hlinkClick r:id="rId10"/>
              </a:rPr>
              <a:t>www.datos.gov.co</a:t>
            </a:r>
            <a:r>
              <a:rPr lang="es-ES" sz="1600" b="1" dirty="0">
                <a:latin typeface="+mn-lt"/>
              </a:rPr>
              <a:t> y </a:t>
            </a:r>
          </a:p>
          <a:p>
            <a:pPr>
              <a:defRPr/>
            </a:pPr>
            <a:r>
              <a:rPr lang="es-ES" sz="1600" b="1" u="sng" dirty="0">
                <a:latin typeface="+mn-lt"/>
                <a:hlinkClick r:id="rId11"/>
              </a:rPr>
              <a:t>www.aplicaciones.gov.co</a:t>
            </a:r>
            <a:r>
              <a:rPr lang="es-ES" sz="1600" b="1" dirty="0">
                <a:latin typeface="+mn-lt"/>
              </a:rPr>
              <a:t>).</a:t>
            </a:r>
          </a:p>
        </p:txBody>
      </p:sp>
      <p:pic>
        <p:nvPicPr>
          <p:cNvPr id="6179" name="40 Imagen"/>
          <p:cNvPicPr>
            <a:picLocks noChangeAspect="1" noChangeArrowheads="1"/>
          </p:cNvPicPr>
          <p:nvPr/>
        </p:nvPicPr>
        <p:blipFill>
          <a:blip r:embed="rId12" cstate="print"/>
          <a:srcRect/>
          <a:stretch>
            <a:fillRect/>
          </a:stretch>
        </p:blipFill>
        <p:spPr bwMode="auto">
          <a:xfrm>
            <a:off x="5000625" y="2143125"/>
            <a:ext cx="3143250" cy="1987550"/>
          </a:xfrm>
          <a:prstGeom prst="rect">
            <a:avLst/>
          </a:prstGeom>
          <a:noFill/>
          <a:ln w="9525">
            <a:noFill/>
            <a:miter lim="800000"/>
            <a:headEnd/>
            <a:tailEnd/>
          </a:ln>
        </p:spPr>
      </p:pic>
      <p:sp>
        <p:nvSpPr>
          <p:cNvPr id="41" name="40 Rectángulo redondeado">
            <a:hlinkClick r:id="rId13" action="ppaction://hlinksldjump"/>
          </p:cNvPr>
          <p:cNvSpPr/>
          <p:nvPr/>
        </p:nvSpPr>
        <p:spPr>
          <a:xfrm>
            <a:off x="7215188" y="6072188"/>
            <a:ext cx="1500187" cy="357187"/>
          </a:xfrm>
          <a:prstGeom prst="roundRect">
            <a:avLst/>
          </a:prstGeom>
          <a:solidFill>
            <a:srgbClr val="80008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1400" dirty="0">
                <a:solidFill>
                  <a:schemeClr val="tx1"/>
                </a:solidFill>
                <a:hlinkClick r:id="rId14" action="ppaction://hlinkpres?slideindex=1&amp;slidetitle="/>
              </a:rPr>
              <a:t>Menú Principal</a:t>
            </a:r>
            <a:endParaRPr lang="es-ES" sz="1400" dirty="0">
              <a:solidFill>
                <a:schemeClr val="tx1"/>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0-#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C:\Users\Lalis\Desktop\Figura.png"/>
          <p:cNvPicPr>
            <a:picLocks noChangeAspect="1" noChangeArrowheads="1"/>
          </p:cNvPicPr>
          <p:nvPr/>
        </p:nvPicPr>
        <p:blipFill>
          <a:blip r:embed="rId3" cstate="print"/>
          <a:srcRect/>
          <a:stretch>
            <a:fillRect/>
          </a:stretch>
        </p:blipFill>
        <p:spPr bwMode="auto">
          <a:xfrm>
            <a:off x="8748713" y="908050"/>
            <a:ext cx="282575" cy="739775"/>
          </a:xfrm>
          <a:prstGeom prst="rect">
            <a:avLst/>
          </a:prstGeom>
          <a:noFill/>
          <a:ln w="9525">
            <a:noFill/>
            <a:miter lim="800000"/>
            <a:headEnd/>
            <a:tailEnd/>
          </a:ln>
        </p:spPr>
      </p:pic>
      <p:pic>
        <p:nvPicPr>
          <p:cNvPr id="15363" name="Picture 2" descr="C:\Users\Lalis\Desktop\Figura.png"/>
          <p:cNvPicPr>
            <a:picLocks noChangeAspect="1" noChangeArrowheads="1"/>
          </p:cNvPicPr>
          <p:nvPr/>
        </p:nvPicPr>
        <p:blipFill>
          <a:blip r:embed="rId3" cstate="print"/>
          <a:srcRect/>
          <a:stretch>
            <a:fillRect/>
          </a:stretch>
        </p:blipFill>
        <p:spPr bwMode="auto">
          <a:xfrm>
            <a:off x="8748713" y="1773238"/>
            <a:ext cx="282575" cy="738187"/>
          </a:xfrm>
          <a:prstGeom prst="rect">
            <a:avLst/>
          </a:prstGeom>
          <a:noFill/>
          <a:ln w="9525">
            <a:noFill/>
            <a:miter lim="800000"/>
            <a:headEnd/>
            <a:tailEnd/>
          </a:ln>
        </p:spPr>
      </p:pic>
      <p:pic>
        <p:nvPicPr>
          <p:cNvPr id="15364" name="Picture 2" descr="C:\Users\Lalis\Desktop\Figura.png"/>
          <p:cNvPicPr>
            <a:picLocks noChangeAspect="1" noChangeArrowheads="1"/>
          </p:cNvPicPr>
          <p:nvPr/>
        </p:nvPicPr>
        <p:blipFill>
          <a:blip r:embed="rId3" cstate="print"/>
          <a:srcRect/>
          <a:stretch>
            <a:fillRect/>
          </a:stretch>
        </p:blipFill>
        <p:spPr bwMode="auto">
          <a:xfrm>
            <a:off x="8753475" y="6073775"/>
            <a:ext cx="282575" cy="739775"/>
          </a:xfrm>
          <a:prstGeom prst="rect">
            <a:avLst/>
          </a:prstGeom>
          <a:noFill/>
          <a:ln w="9525">
            <a:noFill/>
            <a:miter lim="800000"/>
            <a:headEnd/>
            <a:tailEnd/>
          </a:ln>
        </p:spPr>
      </p:pic>
      <p:pic>
        <p:nvPicPr>
          <p:cNvPr id="15365" name="Picture 2" descr="C:\Users\Lalis\Desktop\Figura.png"/>
          <p:cNvPicPr>
            <a:picLocks noChangeAspect="1" noChangeArrowheads="1"/>
          </p:cNvPicPr>
          <p:nvPr/>
        </p:nvPicPr>
        <p:blipFill>
          <a:blip r:embed="rId3" cstate="print"/>
          <a:srcRect/>
          <a:stretch>
            <a:fillRect/>
          </a:stretch>
        </p:blipFill>
        <p:spPr bwMode="auto">
          <a:xfrm>
            <a:off x="8748713" y="2636838"/>
            <a:ext cx="282575" cy="739775"/>
          </a:xfrm>
          <a:prstGeom prst="rect">
            <a:avLst/>
          </a:prstGeom>
          <a:noFill/>
          <a:ln w="9525">
            <a:noFill/>
            <a:miter lim="800000"/>
            <a:headEnd/>
            <a:tailEnd/>
          </a:ln>
        </p:spPr>
      </p:pic>
      <p:pic>
        <p:nvPicPr>
          <p:cNvPr id="15366" name="Picture 2" descr="C:\Users\Lalis\Desktop\Figura.png"/>
          <p:cNvPicPr>
            <a:picLocks noChangeAspect="1" noChangeArrowheads="1"/>
          </p:cNvPicPr>
          <p:nvPr/>
        </p:nvPicPr>
        <p:blipFill>
          <a:blip r:embed="rId3" cstate="print"/>
          <a:srcRect/>
          <a:stretch>
            <a:fillRect/>
          </a:stretch>
        </p:blipFill>
        <p:spPr bwMode="auto">
          <a:xfrm>
            <a:off x="8748713" y="6073775"/>
            <a:ext cx="282575" cy="739775"/>
          </a:xfrm>
          <a:prstGeom prst="rect">
            <a:avLst/>
          </a:prstGeom>
          <a:noFill/>
          <a:ln w="9525">
            <a:noFill/>
            <a:miter lim="800000"/>
            <a:headEnd/>
            <a:tailEnd/>
          </a:ln>
        </p:spPr>
      </p:pic>
      <p:pic>
        <p:nvPicPr>
          <p:cNvPr id="15367" name="Picture 2" descr="C:\Users\Lalis\Desktop\Figura.png"/>
          <p:cNvPicPr>
            <a:picLocks noChangeAspect="1" noChangeArrowheads="1"/>
          </p:cNvPicPr>
          <p:nvPr/>
        </p:nvPicPr>
        <p:blipFill>
          <a:blip r:embed="rId3" cstate="print"/>
          <a:srcRect/>
          <a:stretch>
            <a:fillRect/>
          </a:stretch>
        </p:blipFill>
        <p:spPr bwMode="auto">
          <a:xfrm>
            <a:off x="8748713" y="3500438"/>
            <a:ext cx="282575" cy="739775"/>
          </a:xfrm>
          <a:prstGeom prst="rect">
            <a:avLst/>
          </a:prstGeom>
          <a:noFill/>
          <a:ln w="9525">
            <a:noFill/>
            <a:miter lim="800000"/>
            <a:headEnd/>
            <a:tailEnd/>
          </a:ln>
        </p:spPr>
      </p:pic>
      <p:pic>
        <p:nvPicPr>
          <p:cNvPr id="15368" name="Picture 2" descr="C:\Users\Lalis\Desktop\Figura.png"/>
          <p:cNvPicPr>
            <a:picLocks noChangeAspect="1" noChangeArrowheads="1"/>
          </p:cNvPicPr>
          <p:nvPr/>
        </p:nvPicPr>
        <p:blipFill>
          <a:blip r:embed="rId3" cstate="print"/>
          <a:srcRect/>
          <a:stretch>
            <a:fillRect/>
          </a:stretch>
        </p:blipFill>
        <p:spPr bwMode="auto">
          <a:xfrm>
            <a:off x="8748713" y="6073775"/>
            <a:ext cx="282575" cy="739775"/>
          </a:xfrm>
          <a:prstGeom prst="rect">
            <a:avLst/>
          </a:prstGeom>
          <a:noFill/>
          <a:ln w="9525">
            <a:noFill/>
            <a:miter lim="800000"/>
            <a:headEnd/>
            <a:tailEnd/>
          </a:ln>
        </p:spPr>
      </p:pic>
      <p:pic>
        <p:nvPicPr>
          <p:cNvPr id="15369" name="Picture 2" descr="C:\Users\Lalis\Desktop\Figura.png"/>
          <p:cNvPicPr>
            <a:picLocks noChangeAspect="1" noChangeArrowheads="1"/>
          </p:cNvPicPr>
          <p:nvPr/>
        </p:nvPicPr>
        <p:blipFill>
          <a:blip r:embed="rId3" cstate="print"/>
          <a:srcRect/>
          <a:stretch>
            <a:fillRect/>
          </a:stretch>
        </p:blipFill>
        <p:spPr bwMode="auto">
          <a:xfrm>
            <a:off x="8753475" y="4365625"/>
            <a:ext cx="282575" cy="738188"/>
          </a:xfrm>
          <a:prstGeom prst="rect">
            <a:avLst/>
          </a:prstGeom>
          <a:noFill/>
          <a:ln w="9525">
            <a:noFill/>
            <a:miter lim="800000"/>
            <a:headEnd/>
            <a:tailEnd/>
          </a:ln>
        </p:spPr>
      </p:pic>
      <p:pic>
        <p:nvPicPr>
          <p:cNvPr id="15370" name="Picture 2" descr="C:\Users\Lalis\Desktop\Figura.png"/>
          <p:cNvPicPr>
            <a:picLocks noChangeAspect="1" noChangeArrowheads="1"/>
          </p:cNvPicPr>
          <p:nvPr/>
        </p:nvPicPr>
        <p:blipFill>
          <a:blip r:embed="rId3" cstate="print"/>
          <a:srcRect/>
          <a:stretch>
            <a:fillRect/>
          </a:stretch>
        </p:blipFill>
        <p:spPr bwMode="auto">
          <a:xfrm>
            <a:off x="8748713" y="5229225"/>
            <a:ext cx="282575" cy="739775"/>
          </a:xfrm>
          <a:prstGeom prst="rect">
            <a:avLst/>
          </a:prstGeom>
          <a:noFill/>
          <a:ln w="9525">
            <a:noFill/>
            <a:miter lim="800000"/>
            <a:headEnd/>
            <a:tailEnd/>
          </a:ln>
        </p:spPr>
      </p:pic>
      <p:pic>
        <p:nvPicPr>
          <p:cNvPr id="15371" name="Picture 2" descr="C:\Users\Lalis\Desktop\Figura.png"/>
          <p:cNvPicPr>
            <a:picLocks noChangeAspect="1" noChangeArrowheads="1"/>
          </p:cNvPicPr>
          <p:nvPr/>
        </p:nvPicPr>
        <p:blipFill>
          <a:blip r:embed="rId3" cstate="print"/>
          <a:srcRect/>
          <a:stretch>
            <a:fillRect/>
          </a:stretch>
        </p:blipFill>
        <p:spPr bwMode="auto">
          <a:xfrm>
            <a:off x="8748713" y="6073775"/>
            <a:ext cx="282575" cy="739775"/>
          </a:xfrm>
          <a:prstGeom prst="rect">
            <a:avLst/>
          </a:prstGeom>
          <a:noFill/>
          <a:ln w="9525">
            <a:noFill/>
            <a:miter lim="800000"/>
            <a:headEnd/>
            <a:tailEnd/>
          </a:ln>
        </p:spPr>
      </p:pic>
      <p:pic>
        <p:nvPicPr>
          <p:cNvPr id="15372" name="Picture 2" descr="C:\Users\Lalis\Desktop\Figura.png"/>
          <p:cNvPicPr>
            <a:picLocks noChangeAspect="1" noChangeArrowheads="1"/>
          </p:cNvPicPr>
          <p:nvPr/>
        </p:nvPicPr>
        <p:blipFill>
          <a:blip r:embed="rId3" cstate="print"/>
          <a:srcRect/>
          <a:stretch>
            <a:fillRect/>
          </a:stretch>
        </p:blipFill>
        <p:spPr bwMode="auto">
          <a:xfrm>
            <a:off x="8748713" y="5229225"/>
            <a:ext cx="282575" cy="739775"/>
          </a:xfrm>
          <a:prstGeom prst="rect">
            <a:avLst/>
          </a:prstGeom>
          <a:noFill/>
          <a:ln w="9525">
            <a:noFill/>
            <a:miter lim="800000"/>
            <a:headEnd/>
            <a:tailEnd/>
          </a:ln>
        </p:spPr>
      </p:pic>
      <p:pic>
        <p:nvPicPr>
          <p:cNvPr id="15373" name="Picture 2" descr="C:\Users\Lalis\Desktop\Figura.png"/>
          <p:cNvPicPr>
            <a:picLocks noChangeAspect="1" noChangeArrowheads="1"/>
          </p:cNvPicPr>
          <p:nvPr/>
        </p:nvPicPr>
        <p:blipFill>
          <a:blip r:embed="rId3" cstate="print"/>
          <a:srcRect/>
          <a:stretch>
            <a:fillRect/>
          </a:stretch>
        </p:blipFill>
        <p:spPr bwMode="auto">
          <a:xfrm>
            <a:off x="8748713" y="5229225"/>
            <a:ext cx="282575" cy="739775"/>
          </a:xfrm>
          <a:prstGeom prst="rect">
            <a:avLst/>
          </a:prstGeom>
          <a:noFill/>
          <a:ln w="9525">
            <a:noFill/>
            <a:miter lim="800000"/>
            <a:headEnd/>
            <a:tailEnd/>
          </a:ln>
        </p:spPr>
      </p:pic>
      <p:pic>
        <p:nvPicPr>
          <p:cNvPr id="15374" name="Picture 2" descr="C:\Users\Lalis\Desktop\Figura.png"/>
          <p:cNvPicPr>
            <a:picLocks noChangeAspect="1" noChangeArrowheads="1"/>
          </p:cNvPicPr>
          <p:nvPr/>
        </p:nvPicPr>
        <p:blipFill>
          <a:blip r:embed="rId3" cstate="print"/>
          <a:srcRect/>
          <a:stretch>
            <a:fillRect/>
          </a:stretch>
        </p:blipFill>
        <p:spPr bwMode="auto">
          <a:xfrm>
            <a:off x="8748713" y="4365625"/>
            <a:ext cx="282575" cy="738188"/>
          </a:xfrm>
          <a:prstGeom prst="rect">
            <a:avLst/>
          </a:prstGeom>
          <a:noFill/>
          <a:ln w="9525">
            <a:noFill/>
            <a:miter lim="800000"/>
            <a:headEnd/>
            <a:tailEnd/>
          </a:ln>
        </p:spPr>
      </p:pic>
      <p:pic>
        <p:nvPicPr>
          <p:cNvPr id="15375" name="Picture 2" descr="C:\Users\Lalis\Desktop\Figura.png"/>
          <p:cNvPicPr>
            <a:picLocks noChangeAspect="1" noChangeArrowheads="1"/>
          </p:cNvPicPr>
          <p:nvPr/>
        </p:nvPicPr>
        <p:blipFill>
          <a:blip r:embed="rId3" cstate="print"/>
          <a:srcRect/>
          <a:stretch>
            <a:fillRect/>
          </a:stretch>
        </p:blipFill>
        <p:spPr bwMode="auto">
          <a:xfrm>
            <a:off x="8748713" y="6092825"/>
            <a:ext cx="282575" cy="739775"/>
          </a:xfrm>
          <a:prstGeom prst="rect">
            <a:avLst/>
          </a:prstGeom>
          <a:noFill/>
          <a:ln w="9525">
            <a:noFill/>
            <a:miter lim="800000"/>
            <a:headEnd/>
            <a:tailEnd/>
          </a:ln>
        </p:spPr>
      </p:pic>
      <p:pic>
        <p:nvPicPr>
          <p:cNvPr id="15376" name="Picture 2" descr="C:\Users\Lalis\Desktop\Figura.png"/>
          <p:cNvPicPr>
            <a:picLocks noChangeAspect="1" noChangeArrowheads="1"/>
          </p:cNvPicPr>
          <p:nvPr/>
        </p:nvPicPr>
        <p:blipFill>
          <a:blip r:embed="rId3" cstate="print"/>
          <a:srcRect/>
          <a:stretch>
            <a:fillRect/>
          </a:stretch>
        </p:blipFill>
        <p:spPr bwMode="auto">
          <a:xfrm>
            <a:off x="8748713" y="5229225"/>
            <a:ext cx="282575" cy="739775"/>
          </a:xfrm>
          <a:prstGeom prst="rect">
            <a:avLst/>
          </a:prstGeom>
          <a:noFill/>
          <a:ln w="9525">
            <a:noFill/>
            <a:miter lim="800000"/>
            <a:headEnd/>
            <a:tailEnd/>
          </a:ln>
        </p:spPr>
      </p:pic>
      <p:pic>
        <p:nvPicPr>
          <p:cNvPr id="15377" name="Picture 2" descr="C:\Users\Lalis\Desktop\Figura.png"/>
          <p:cNvPicPr>
            <a:picLocks noChangeAspect="1" noChangeArrowheads="1"/>
          </p:cNvPicPr>
          <p:nvPr/>
        </p:nvPicPr>
        <p:blipFill>
          <a:blip r:embed="rId3" cstate="print"/>
          <a:srcRect/>
          <a:stretch>
            <a:fillRect/>
          </a:stretch>
        </p:blipFill>
        <p:spPr bwMode="auto">
          <a:xfrm>
            <a:off x="8748713" y="4365625"/>
            <a:ext cx="282575" cy="738188"/>
          </a:xfrm>
          <a:prstGeom prst="rect">
            <a:avLst/>
          </a:prstGeom>
          <a:noFill/>
          <a:ln w="9525">
            <a:noFill/>
            <a:miter lim="800000"/>
            <a:headEnd/>
            <a:tailEnd/>
          </a:ln>
        </p:spPr>
      </p:pic>
      <p:pic>
        <p:nvPicPr>
          <p:cNvPr id="15378" name="Picture 2" descr="C:\Users\Lalis\Desktop\Figura.png"/>
          <p:cNvPicPr>
            <a:picLocks noChangeAspect="1" noChangeArrowheads="1"/>
          </p:cNvPicPr>
          <p:nvPr/>
        </p:nvPicPr>
        <p:blipFill>
          <a:blip r:embed="rId3" cstate="print"/>
          <a:srcRect/>
          <a:stretch>
            <a:fillRect/>
          </a:stretch>
        </p:blipFill>
        <p:spPr bwMode="auto">
          <a:xfrm>
            <a:off x="8748713" y="3500438"/>
            <a:ext cx="282575" cy="739775"/>
          </a:xfrm>
          <a:prstGeom prst="rect">
            <a:avLst/>
          </a:prstGeom>
          <a:noFill/>
          <a:ln w="9525">
            <a:noFill/>
            <a:miter lim="800000"/>
            <a:headEnd/>
            <a:tailEnd/>
          </a:ln>
        </p:spPr>
      </p:pic>
      <p:pic>
        <p:nvPicPr>
          <p:cNvPr id="15379" name="Picture 2" descr="C:\Users\Lalis\Desktop\Figura.png"/>
          <p:cNvPicPr>
            <a:picLocks noChangeAspect="1" noChangeArrowheads="1"/>
          </p:cNvPicPr>
          <p:nvPr/>
        </p:nvPicPr>
        <p:blipFill>
          <a:blip r:embed="rId3" cstate="print"/>
          <a:srcRect/>
          <a:stretch>
            <a:fillRect/>
          </a:stretch>
        </p:blipFill>
        <p:spPr bwMode="auto">
          <a:xfrm>
            <a:off x="8748713" y="3500438"/>
            <a:ext cx="282575" cy="739775"/>
          </a:xfrm>
          <a:prstGeom prst="rect">
            <a:avLst/>
          </a:prstGeom>
          <a:noFill/>
          <a:ln w="9525">
            <a:noFill/>
            <a:miter lim="800000"/>
            <a:headEnd/>
            <a:tailEnd/>
          </a:ln>
        </p:spPr>
      </p:pic>
      <p:pic>
        <p:nvPicPr>
          <p:cNvPr id="15380" name="Picture 2" descr="C:\Users\Lalis\Desktop\Figura.png"/>
          <p:cNvPicPr>
            <a:picLocks noChangeAspect="1" noChangeArrowheads="1"/>
          </p:cNvPicPr>
          <p:nvPr/>
        </p:nvPicPr>
        <p:blipFill>
          <a:blip r:embed="rId3" cstate="print"/>
          <a:srcRect/>
          <a:stretch>
            <a:fillRect/>
          </a:stretch>
        </p:blipFill>
        <p:spPr bwMode="auto">
          <a:xfrm>
            <a:off x="8748713" y="2636838"/>
            <a:ext cx="282575" cy="739775"/>
          </a:xfrm>
          <a:prstGeom prst="rect">
            <a:avLst/>
          </a:prstGeom>
          <a:noFill/>
          <a:ln w="9525">
            <a:noFill/>
            <a:miter lim="800000"/>
            <a:headEnd/>
            <a:tailEnd/>
          </a:ln>
        </p:spPr>
      </p:pic>
      <p:pic>
        <p:nvPicPr>
          <p:cNvPr id="15381" name="Picture 2" descr="C:\Users\Lalis\Desktop\Figura.png"/>
          <p:cNvPicPr>
            <a:picLocks noChangeAspect="1" noChangeArrowheads="1"/>
          </p:cNvPicPr>
          <p:nvPr/>
        </p:nvPicPr>
        <p:blipFill>
          <a:blip r:embed="rId3" cstate="print"/>
          <a:srcRect/>
          <a:stretch>
            <a:fillRect/>
          </a:stretch>
        </p:blipFill>
        <p:spPr bwMode="auto">
          <a:xfrm>
            <a:off x="8748713" y="6092825"/>
            <a:ext cx="282575" cy="739775"/>
          </a:xfrm>
          <a:prstGeom prst="rect">
            <a:avLst/>
          </a:prstGeom>
          <a:noFill/>
          <a:ln w="9525">
            <a:noFill/>
            <a:miter lim="800000"/>
            <a:headEnd/>
            <a:tailEnd/>
          </a:ln>
        </p:spPr>
      </p:pic>
      <p:pic>
        <p:nvPicPr>
          <p:cNvPr id="15382" name="Picture 2" descr="C:\Users\Lalis\Desktop\Figura.png"/>
          <p:cNvPicPr>
            <a:picLocks noChangeAspect="1" noChangeArrowheads="1"/>
          </p:cNvPicPr>
          <p:nvPr/>
        </p:nvPicPr>
        <p:blipFill>
          <a:blip r:embed="rId3" cstate="print"/>
          <a:srcRect/>
          <a:stretch>
            <a:fillRect/>
          </a:stretch>
        </p:blipFill>
        <p:spPr bwMode="auto">
          <a:xfrm>
            <a:off x="8748713" y="1773238"/>
            <a:ext cx="282575" cy="738187"/>
          </a:xfrm>
          <a:prstGeom prst="rect">
            <a:avLst/>
          </a:prstGeom>
          <a:noFill/>
          <a:ln w="9525">
            <a:noFill/>
            <a:miter lim="800000"/>
            <a:headEnd/>
            <a:tailEnd/>
          </a:ln>
        </p:spPr>
      </p:pic>
      <p:pic>
        <p:nvPicPr>
          <p:cNvPr id="15383" name="Picture 2" descr="C:\Users\Lalis\Desktop\Figura.png"/>
          <p:cNvPicPr>
            <a:picLocks noChangeAspect="1" noChangeArrowheads="1"/>
          </p:cNvPicPr>
          <p:nvPr/>
        </p:nvPicPr>
        <p:blipFill>
          <a:blip r:embed="rId3" cstate="print"/>
          <a:srcRect/>
          <a:stretch>
            <a:fillRect/>
          </a:stretch>
        </p:blipFill>
        <p:spPr bwMode="auto">
          <a:xfrm>
            <a:off x="8748713" y="4365625"/>
            <a:ext cx="282575" cy="738188"/>
          </a:xfrm>
          <a:prstGeom prst="rect">
            <a:avLst/>
          </a:prstGeom>
          <a:noFill/>
          <a:ln w="9525">
            <a:noFill/>
            <a:miter lim="800000"/>
            <a:headEnd/>
            <a:tailEnd/>
          </a:ln>
        </p:spPr>
      </p:pic>
      <p:sp>
        <p:nvSpPr>
          <p:cNvPr id="38" name="37 Rectángulo"/>
          <p:cNvSpPr/>
          <p:nvPr/>
        </p:nvSpPr>
        <p:spPr>
          <a:xfrm>
            <a:off x="107950" y="6021388"/>
            <a:ext cx="395288" cy="18891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39" name="38 Rectángulo"/>
          <p:cNvSpPr/>
          <p:nvPr/>
        </p:nvSpPr>
        <p:spPr>
          <a:xfrm>
            <a:off x="107950" y="6308725"/>
            <a:ext cx="395288" cy="188913"/>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2" name="41 Rectángulo"/>
          <p:cNvSpPr/>
          <p:nvPr/>
        </p:nvSpPr>
        <p:spPr>
          <a:xfrm>
            <a:off x="107950" y="6624638"/>
            <a:ext cx="395288" cy="188912"/>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graphicFrame>
        <p:nvGraphicFramePr>
          <p:cNvPr id="35" name="34 Diagrama"/>
          <p:cNvGraphicFramePr/>
          <p:nvPr/>
        </p:nvGraphicFramePr>
        <p:xfrm>
          <a:off x="1857356" y="1000108"/>
          <a:ext cx="5072098" cy="64633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6" name="35 Rectángulo redondeado"/>
          <p:cNvSpPr/>
          <p:nvPr/>
        </p:nvSpPr>
        <p:spPr>
          <a:xfrm>
            <a:off x="2643188" y="2714625"/>
            <a:ext cx="5857875" cy="3609975"/>
          </a:xfrm>
          <a:prstGeom prst="roundRect">
            <a:avLst/>
          </a:prstGeom>
          <a:noFill/>
          <a:ln>
            <a:solidFill>
              <a:srgbClr val="99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37" name="36 CuadroTexto"/>
          <p:cNvSpPr txBox="1"/>
          <p:nvPr/>
        </p:nvSpPr>
        <p:spPr>
          <a:xfrm>
            <a:off x="2786063" y="2774950"/>
            <a:ext cx="5535612" cy="3540125"/>
          </a:xfrm>
          <a:prstGeom prst="rect">
            <a:avLst/>
          </a:prstGeom>
          <a:noFill/>
        </p:spPr>
        <p:txBody>
          <a:bodyPr>
            <a:spAutoFit/>
          </a:bodyPr>
          <a:lstStyle/>
          <a:p>
            <a:pPr>
              <a:defRPr/>
            </a:pPr>
            <a:r>
              <a:rPr lang="es-ES" sz="1600" b="1" dirty="0">
                <a:latin typeface="+mn-lt"/>
              </a:rPr>
              <a:t>Relacionan los datos abiertos como cambios que se tienen que hacer a la página web de la entidad con la publicación de datos en esta, dicen que el portal de la entidad ofrece datos abiertos. Otros dicen que ya tienen publicado catálogos ahí o ya han subido sus datos abiertos, cuando en realidad: 1) no han ingresado al portal de datos.gov.co,  y 2) en esta web no figura la entidad en el catálogo de datos</a:t>
            </a:r>
          </a:p>
          <a:p>
            <a:pPr>
              <a:defRPr/>
            </a:pPr>
            <a:endParaRPr lang="es-ES" sz="1600" b="1" dirty="0">
              <a:latin typeface="+mn-lt"/>
            </a:endParaRPr>
          </a:p>
          <a:p>
            <a:pPr>
              <a:defRPr/>
            </a:pPr>
            <a:r>
              <a:rPr lang="es-ES" sz="1600" b="1" dirty="0">
                <a:latin typeface="+mn-lt"/>
              </a:rPr>
              <a:t>Se mencionan visitas o acompañamientos de </a:t>
            </a:r>
            <a:r>
              <a:rPr lang="es-ES" sz="1600" b="1" dirty="0" err="1">
                <a:latin typeface="+mn-lt"/>
              </a:rPr>
              <a:t>Colnodo</a:t>
            </a:r>
            <a:r>
              <a:rPr lang="es-ES" sz="1600" b="1" dirty="0">
                <a:latin typeface="+mn-lt"/>
              </a:rPr>
              <a:t> que les ha ayudado mucho. </a:t>
            </a:r>
          </a:p>
          <a:p>
            <a:pPr>
              <a:defRPr/>
            </a:pPr>
            <a:endParaRPr lang="es-ES" sz="1600" b="1" dirty="0">
              <a:latin typeface="+mn-lt"/>
            </a:endParaRPr>
          </a:p>
          <a:p>
            <a:pPr>
              <a:defRPr/>
            </a:pPr>
            <a:r>
              <a:rPr lang="es-ES" sz="1600" b="1" dirty="0">
                <a:latin typeface="+mn-lt"/>
              </a:rPr>
              <a:t>Algunas entidades han incorporado en general el GEL como parte del plan estratégico de la entidad, en el que se contempla la implementación de los datos abiertos</a:t>
            </a:r>
            <a:r>
              <a:rPr lang="es-ES" sz="1600" dirty="0"/>
              <a:t>.</a:t>
            </a:r>
          </a:p>
        </p:txBody>
      </p:sp>
      <p:sp>
        <p:nvSpPr>
          <p:cNvPr id="15390" name="33 CuadroTexto"/>
          <p:cNvSpPr txBox="1">
            <a:spLocks noChangeArrowheads="1"/>
          </p:cNvSpPr>
          <p:nvPr/>
        </p:nvSpPr>
        <p:spPr bwMode="auto">
          <a:xfrm>
            <a:off x="0" y="404813"/>
            <a:ext cx="4000500" cy="523875"/>
          </a:xfrm>
          <a:prstGeom prst="rect">
            <a:avLst/>
          </a:prstGeom>
          <a:solidFill>
            <a:srgbClr val="800080"/>
          </a:solidFill>
          <a:ln w="9525">
            <a:noFill/>
            <a:miter lim="800000"/>
            <a:headEnd/>
            <a:tailEnd/>
          </a:ln>
        </p:spPr>
        <p:txBody>
          <a:bodyPr>
            <a:spAutoFit/>
          </a:bodyPr>
          <a:lstStyle/>
          <a:p>
            <a:r>
              <a:rPr lang="es-ES" sz="2800">
                <a:solidFill>
                  <a:schemeClr val="bg1"/>
                </a:solidFill>
                <a:latin typeface="Calibri" pitchFamily="34" charset="0"/>
              </a:rPr>
              <a:t>ENTIDADES  NACIONALES</a:t>
            </a:r>
          </a:p>
        </p:txBody>
      </p:sp>
      <p:sp>
        <p:nvSpPr>
          <p:cNvPr id="33" name="32 CuadroTexto"/>
          <p:cNvSpPr txBox="1"/>
          <p:nvPr/>
        </p:nvSpPr>
        <p:spPr>
          <a:xfrm>
            <a:off x="3875088" y="1857375"/>
            <a:ext cx="4840287" cy="369888"/>
          </a:xfrm>
          <a:prstGeom prst="rect">
            <a:avLst/>
          </a:prstGeom>
          <a:noFill/>
        </p:spPr>
        <p:txBody>
          <a:bodyPr wrap="none">
            <a:spAutoFit/>
          </a:bodyPr>
          <a:lstStyle/>
          <a:p>
            <a:pPr>
              <a:defRPr/>
            </a:pPr>
            <a:r>
              <a:rPr lang="es-ES" b="1" dirty="0">
                <a:latin typeface="+mn-lt"/>
              </a:rPr>
              <a:t>4.2. Percepción del proceso de apertura de datos</a:t>
            </a:r>
            <a:endParaRPr lang="es-ES" dirty="0">
              <a:latin typeface="+mn-lt"/>
            </a:endParaRPr>
          </a:p>
        </p:txBody>
      </p:sp>
      <p:sp>
        <p:nvSpPr>
          <p:cNvPr id="40" name="39 Menos"/>
          <p:cNvSpPr/>
          <p:nvPr/>
        </p:nvSpPr>
        <p:spPr>
          <a:xfrm>
            <a:off x="3143250" y="2227263"/>
            <a:ext cx="6286500" cy="58737"/>
          </a:xfrm>
          <a:prstGeom prst="mathMinus">
            <a:avLst/>
          </a:prstGeom>
          <a:solidFill>
            <a:srgbClr val="9900CC"/>
          </a:solidFill>
          <a:ln>
            <a:solidFill>
              <a:srgbClr val="99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pic>
        <p:nvPicPr>
          <p:cNvPr id="15393" name="40 Imagen"/>
          <p:cNvPicPr>
            <a:picLocks noChangeAspect="1" noChangeArrowheads="1"/>
          </p:cNvPicPr>
          <p:nvPr/>
        </p:nvPicPr>
        <p:blipFill>
          <a:blip r:embed="rId9" cstate="print"/>
          <a:srcRect/>
          <a:stretch>
            <a:fillRect/>
          </a:stretch>
        </p:blipFill>
        <p:spPr bwMode="auto">
          <a:xfrm>
            <a:off x="0" y="2928938"/>
            <a:ext cx="2500313" cy="242887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C:\Users\Lalis\Desktop\Figura.png"/>
          <p:cNvPicPr>
            <a:picLocks noChangeAspect="1" noChangeArrowheads="1"/>
          </p:cNvPicPr>
          <p:nvPr/>
        </p:nvPicPr>
        <p:blipFill>
          <a:blip r:embed="rId3" cstate="print"/>
          <a:srcRect/>
          <a:stretch>
            <a:fillRect/>
          </a:stretch>
        </p:blipFill>
        <p:spPr bwMode="auto">
          <a:xfrm>
            <a:off x="8748713" y="908050"/>
            <a:ext cx="282575" cy="739775"/>
          </a:xfrm>
          <a:prstGeom prst="rect">
            <a:avLst/>
          </a:prstGeom>
          <a:noFill/>
          <a:ln w="9525">
            <a:noFill/>
            <a:miter lim="800000"/>
            <a:headEnd/>
            <a:tailEnd/>
          </a:ln>
        </p:spPr>
      </p:pic>
      <p:pic>
        <p:nvPicPr>
          <p:cNvPr id="16387" name="Picture 2" descr="C:\Users\Lalis\Desktop\Figura.png"/>
          <p:cNvPicPr>
            <a:picLocks noChangeAspect="1" noChangeArrowheads="1"/>
          </p:cNvPicPr>
          <p:nvPr/>
        </p:nvPicPr>
        <p:blipFill>
          <a:blip r:embed="rId3" cstate="print"/>
          <a:srcRect/>
          <a:stretch>
            <a:fillRect/>
          </a:stretch>
        </p:blipFill>
        <p:spPr bwMode="auto">
          <a:xfrm>
            <a:off x="8748713" y="1773238"/>
            <a:ext cx="282575" cy="738187"/>
          </a:xfrm>
          <a:prstGeom prst="rect">
            <a:avLst/>
          </a:prstGeom>
          <a:noFill/>
          <a:ln w="9525">
            <a:noFill/>
            <a:miter lim="800000"/>
            <a:headEnd/>
            <a:tailEnd/>
          </a:ln>
        </p:spPr>
      </p:pic>
      <p:pic>
        <p:nvPicPr>
          <p:cNvPr id="16388" name="Picture 2" descr="C:\Users\Lalis\Desktop\Figura.png"/>
          <p:cNvPicPr>
            <a:picLocks noChangeAspect="1" noChangeArrowheads="1"/>
          </p:cNvPicPr>
          <p:nvPr/>
        </p:nvPicPr>
        <p:blipFill>
          <a:blip r:embed="rId3" cstate="print"/>
          <a:srcRect/>
          <a:stretch>
            <a:fillRect/>
          </a:stretch>
        </p:blipFill>
        <p:spPr bwMode="auto">
          <a:xfrm>
            <a:off x="8753475" y="6073775"/>
            <a:ext cx="282575" cy="739775"/>
          </a:xfrm>
          <a:prstGeom prst="rect">
            <a:avLst/>
          </a:prstGeom>
          <a:noFill/>
          <a:ln w="9525">
            <a:noFill/>
            <a:miter lim="800000"/>
            <a:headEnd/>
            <a:tailEnd/>
          </a:ln>
        </p:spPr>
      </p:pic>
      <p:pic>
        <p:nvPicPr>
          <p:cNvPr id="16389" name="Picture 2" descr="C:\Users\Lalis\Desktop\Figura.png"/>
          <p:cNvPicPr>
            <a:picLocks noChangeAspect="1" noChangeArrowheads="1"/>
          </p:cNvPicPr>
          <p:nvPr/>
        </p:nvPicPr>
        <p:blipFill>
          <a:blip r:embed="rId3" cstate="print"/>
          <a:srcRect/>
          <a:stretch>
            <a:fillRect/>
          </a:stretch>
        </p:blipFill>
        <p:spPr bwMode="auto">
          <a:xfrm>
            <a:off x="8748713" y="2636838"/>
            <a:ext cx="282575" cy="739775"/>
          </a:xfrm>
          <a:prstGeom prst="rect">
            <a:avLst/>
          </a:prstGeom>
          <a:noFill/>
          <a:ln w="9525">
            <a:noFill/>
            <a:miter lim="800000"/>
            <a:headEnd/>
            <a:tailEnd/>
          </a:ln>
        </p:spPr>
      </p:pic>
      <p:pic>
        <p:nvPicPr>
          <p:cNvPr id="16390" name="Picture 2" descr="C:\Users\Lalis\Desktop\Figura.png"/>
          <p:cNvPicPr>
            <a:picLocks noChangeAspect="1" noChangeArrowheads="1"/>
          </p:cNvPicPr>
          <p:nvPr/>
        </p:nvPicPr>
        <p:blipFill>
          <a:blip r:embed="rId3" cstate="print"/>
          <a:srcRect/>
          <a:stretch>
            <a:fillRect/>
          </a:stretch>
        </p:blipFill>
        <p:spPr bwMode="auto">
          <a:xfrm>
            <a:off x="8748713" y="6073775"/>
            <a:ext cx="282575" cy="739775"/>
          </a:xfrm>
          <a:prstGeom prst="rect">
            <a:avLst/>
          </a:prstGeom>
          <a:noFill/>
          <a:ln w="9525">
            <a:noFill/>
            <a:miter lim="800000"/>
            <a:headEnd/>
            <a:tailEnd/>
          </a:ln>
        </p:spPr>
      </p:pic>
      <p:pic>
        <p:nvPicPr>
          <p:cNvPr id="16391" name="Picture 2" descr="C:\Users\Lalis\Desktop\Figura.png"/>
          <p:cNvPicPr>
            <a:picLocks noChangeAspect="1" noChangeArrowheads="1"/>
          </p:cNvPicPr>
          <p:nvPr/>
        </p:nvPicPr>
        <p:blipFill>
          <a:blip r:embed="rId3" cstate="print"/>
          <a:srcRect/>
          <a:stretch>
            <a:fillRect/>
          </a:stretch>
        </p:blipFill>
        <p:spPr bwMode="auto">
          <a:xfrm>
            <a:off x="8748713" y="3500438"/>
            <a:ext cx="282575" cy="739775"/>
          </a:xfrm>
          <a:prstGeom prst="rect">
            <a:avLst/>
          </a:prstGeom>
          <a:noFill/>
          <a:ln w="9525">
            <a:noFill/>
            <a:miter lim="800000"/>
            <a:headEnd/>
            <a:tailEnd/>
          </a:ln>
        </p:spPr>
      </p:pic>
      <p:pic>
        <p:nvPicPr>
          <p:cNvPr id="16392" name="Picture 2" descr="C:\Users\Lalis\Desktop\Figura.png"/>
          <p:cNvPicPr>
            <a:picLocks noChangeAspect="1" noChangeArrowheads="1"/>
          </p:cNvPicPr>
          <p:nvPr/>
        </p:nvPicPr>
        <p:blipFill>
          <a:blip r:embed="rId3" cstate="print"/>
          <a:srcRect/>
          <a:stretch>
            <a:fillRect/>
          </a:stretch>
        </p:blipFill>
        <p:spPr bwMode="auto">
          <a:xfrm>
            <a:off x="8748713" y="6073775"/>
            <a:ext cx="282575" cy="739775"/>
          </a:xfrm>
          <a:prstGeom prst="rect">
            <a:avLst/>
          </a:prstGeom>
          <a:noFill/>
          <a:ln w="9525">
            <a:noFill/>
            <a:miter lim="800000"/>
            <a:headEnd/>
            <a:tailEnd/>
          </a:ln>
        </p:spPr>
      </p:pic>
      <p:pic>
        <p:nvPicPr>
          <p:cNvPr id="16393" name="Picture 2" descr="C:\Users\Lalis\Desktop\Figura.png"/>
          <p:cNvPicPr>
            <a:picLocks noChangeAspect="1" noChangeArrowheads="1"/>
          </p:cNvPicPr>
          <p:nvPr/>
        </p:nvPicPr>
        <p:blipFill>
          <a:blip r:embed="rId3" cstate="print"/>
          <a:srcRect/>
          <a:stretch>
            <a:fillRect/>
          </a:stretch>
        </p:blipFill>
        <p:spPr bwMode="auto">
          <a:xfrm>
            <a:off x="8753475" y="4365625"/>
            <a:ext cx="282575" cy="738188"/>
          </a:xfrm>
          <a:prstGeom prst="rect">
            <a:avLst/>
          </a:prstGeom>
          <a:noFill/>
          <a:ln w="9525">
            <a:noFill/>
            <a:miter lim="800000"/>
            <a:headEnd/>
            <a:tailEnd/>
          </a:ln>
        </p:spPr>
      </p:pic>
      <p:pic>
        <p:nvPicPr>
          <p:cNvPr id="16394" name="Picture 2" descr="C:\Users\Lalis\Desktop\Figura.png"/>
          <p:cNvPicPr>
            <a:picLocks noChangeAspect="1" noChangeArrowheads="1"/>
          </p:cNvPicPr>
          <p:nvPr/>
        </p:nvPicPr>
        <p:blipFill>
          <a:blip r:embed="rId3" cstate="print"/>
          <a:srcRect/>
          <a:stretch>
            <a:fillRect/>
          </a:stretch>
        </p:blipFill>
        <p:spPr bwMode="auto">
          <a:xfrm>
            <a:off x="8748713" y="5229225"/>
            <a:ext cx="282575" cy="739775"/>
          </a:xfrm>
          <a:prstGeom prst="rect">
            <a:avLst/>
          </a:prstGeom>
          <a:noFill/>
          <a:ln w="9525">
            <a:noFill/>
            <a:miter lim="800000"/>
            <a:headEnd/>
            <a:tailEnd/>
          </a:ln>
        </p:spPr>
      </p:pic>
      <p:pic>
        <p:nvPicPr>
          <p:cNvPr id="16395" name="Picture 2" descr="C:\Users\Lalis\Desktop\Figura.png"/>
          <p:cNvPicPr>
            <a:picLocks noChangeAspect="1" noChangeArrowheads="1"/>
          </p:cNvPicPr>
          <p:nvPr/>
        </p:nvPicPr>
        <p:blipFill>
          <a:blip r:embed="rId3" cstate="print"/>
          <a:srcRect/>
          <a:stretch>
            <a:fillRect/>
          </a:stretch>
        </p:blipFill>
        <p:spPr bwMode="auto">
          <a:xfrm>
            <a:off x="8748713" y="6073775"/>
            <a:ext cx="282575" cy="739775"/>
          </a:xfrm>
          <a:prstGeom prst="rect">
            <a:avLst/>
          </a:prstGeom>
          <a:noFill/>
          <a:ln w="9525">
            <a:noFill/>
            <a:miter lim="800000"/>
            <a:headEnd/>
            <a:tailEnd/>
          </a:ln>
        </p:spPr>
      </p:pic>
      <p:pic>
        <p:nvPicPr>
          <p:cNvPr id="16396" name="Picture 2" descr="C:\Users\Lalis\Desktop\Figura.png"/>
          <p:cNvPicPr>
            <a:picLocks noChangeAspect="1" noChangeArrowheads="1"/>
          </p:cNvPicPr>
          <p:nvPr/>
        </p:nvPicPr>
        <p:blipFill>
          <a:blip r:embed="rId3" cstate="print"/>
          <a:srcRect/>
          <a:stretch>
            <a:fillRect/>
          </a:stretch>
        </p:blipFill>
        <p:spPr bwMode="auto">
          <a:xfrm>
            <a:off x="8748713" y="5229225"/>
            <a:ext cx="282575" cy="739775"/>
          </a:xfrm>
          <a:prstGeom prst="rect">
            <a:avLst/>
          </a:prstGeom>
          <a:noFill/>
          <a:ln w="9525">
            <a:noFill/>
            <a:miter lim="800000"/>
            <a:headEnd/>
            <a:tailEnd/>
          </a:ln>
        </p:spPr>
      </p:pic>
      <p:pic>
        <p:nvPicPr>
          <p:cNvPr id="16397" name="Picture 2" descr="C:\Users\Lalis\Desktop\Figura.png"/>
          <p:cNvPicPr>
            <a:picLocks noChangeAspect="1" noChangeArrowheads="1"/>
          </p:cNvPicPr>
          <p:nvPr/>
        </p:nvPicPr>
        <p:blipFill>
          <a:blip r:embed="rId3" cstate="print"/>
          <a:srcRect/>
          <a:stretch>
            <a:fillRect/>
          </a:stretch>
        </p:blipFill>
        <p:spPr bwMode="auto">
          <a:xfrm>
            <a:off x="8748713" y="5229225"/>
            <a:ext cx="282575" cy="739775"/>
          </a:xfrm>
          <a:prstGeom prst="rect">
            <a:avLst/>
          </a:prstGeom>
          <a:noFill/>
          <a:ln w="9525">
            <a:noFill/>
            <a:miter lim="800000"/>
            <a:headEnd/>
            <a:tailEnd/>
          </a:ln>
        </p:spPr>
      </p:pic>
      <p:pic>
        <p:nvPicPr>
          <p:cNvPr id="16398" name="Picture 2" descr="C:\Users\Lalis\Desktop\Figura.png"/>
          <p:cNvPicPr>
            <a:picLocks noChangeAspect="1" noChangeArrowheads="1"/>
          </p:cNvPicPr>
          <p:nvPr/>
        </p:nvPicPr>
        <p:blipFill>
          <a:blip r:embed="rId3" cstate="print"/>
          <a:srcRect/>
          <a:stretch>
            <a:fillRect/>
          </a:stretch>
        </p:blipFill>
        <p:spPr bwMode="auto">
          <a:xfrm>
            <a:off x="8748713" y="4365625"/>
            <a:ext cx="282575" cy="738188"/>
          </a:xfrm>
          <a:prstGeom prst="rect">
            <a:avLst/>
          </a:prstGeom>
          <a:noFill/>
          <a:ln w="9525">
            <a:noFill/>
            <a:miter lim="800000"/>
            <a:headEnd/>
            <a:tailEnd/>
          </a:ln>
        </p:spPr>
      </p:pic>
      <p:pic>
        <p:nvPicPr>
          <p:cNvPr id="16399" name="Picture 2" descr="C:\Users\Lalis\Desktop\Figura.png"/>
          <p:cNvPicPr>
            <a:picLocks noChangeAspect="1" noChangeArrowheads="1"/>
          </p:cNvPicPr>
          <p:nvPr/>
        </p:nvPicPr>
        <p:blipFill>
          <a:blip r:embed="rId3" cstate="print"/>
          <a:srcRect/>
          <a:stretch>
            <a:fillRect/>
          </a:stretch>
        </p:blipFill>
        <p:spPr bwMode="auto">
          <a:xfrm>
            <a:off x="8748713" y="6092825"/>
            <a:ext cx="282575" cy="739775"/>
          </a:xfrm>
          <a:prstGeom prst="rect">
            <a:avLst/>
          </a:prstGeom>
          <a:noFill/>
          <a:ln w="9525">
            <a:noFill/>
            <a:miter lim="800000"/>
            <a:headEnd/>
            <a:tailEnd/>
          </a:ln>
        </p:spPr>
      </p:pic>
      <p:pic>
        <p:nvPicPr>
          <p:cNvPr id="16400" name="Picture 2" descr="C:\Users\Lalis\Desktop\Figura.png"/>
          <p:cNvPicPr>
            <a:picLocks noChangeAspect="1" noChangeArrowheads="1"/>
          </p:cNvPicPr>
          <p:nvPr/>
        </p:nvPicPr>
        <p:blipFill>
          <a:blip r:embed="rId3" cstate="print"/>
          <a:srcRect/>
          <a:stretch>
            <a:fillRect/>
          </a:stretch>
        </p:blipFill>
        <p:spPr bwMode="auto">
          <a:xfrm>
            <a:off x="8748713" y="5229225"/>
            <a:ext cx="282575" cy="739775"/>
          </a:xfrm>
          <a:prstGeom prst="rect">
            <a:avLst/>
          </a:prstGeom>
          <a:noFill/>
          <a:ln w="9525">
            <a:noFill/>
            <a:miter lim="800000"/>
            <a:headEnd/>
            <a:tailEnd/>
          </a:ln>
        </p:spPr>
      </p:pic>
      <p:pic>
        <p:nvPicPr>
          <p:cNvPr id="16401" name="Picture 2" descr="C:\Users\Lalis\Desktop\Figura.png"/>
          <p:cNvPicPr>
            <a:picLocks noChangeAspect="1" noChangeArrowheads="1"/>
          </p:cNvPicPr>
          <p:nvPr/>
        </p:nvPicPr>
        <p:blipFill>
          <a:blip r:embed="rId3" cstate="print"/>
          <a:srcRect/>
          <a:stretch>
            <a:fillRect/>
          </a:stretch>
        </p:blipFill>
        <p:spPr bwMode="auto">
          <a:xfrm>
            <a:off x="8748713" y="4365625"/>
            <a:ext cx="282575" cy="738188"/>
          </a:xfrm>
          <a:prstGeom prst="rect">
            <a:avLst/>
          </a:prstGeom>
          <a:noFill/>
          <a:ln w="9525">
            <a:noFill/>
            <a:miter lim="800000"/>
            <a:headEnd/>
            <a:tailEnd/>
          </a:ln>
        </p:spPr>
      </p:pic>
      <p:pic>
        <p:nvPicPr>
          <p:cNvPr id="16402" name="Picture 2" descr="C:\Users\Lalis\Desktop\Figura.png"/>
          <p:cNvPicPr>
            <a:picLocks noChangeAspect="1" noChangeArrowheads="1"/>
          </p:cNvPicPr>
          <p:nvPr/>
        </p:nvPicPr>
        <p:blipFill>
          <a:blip r:embed="rId3" cstate="print"/>
          <a:srcRect/>
          <a:stretch>
            <a:fillRect/>
          </a:stretch>
        </p:blipFill>
        <p:spPr bwMode="auto">
          <a:xfrm>
            <a:off x="8748713" y="3500438"/>
            <a:ext cx="282575" cy="739775"/>
          </a:xfrm>
          <a:prstGeom prst="rect">
            <a:avLst/>
          </a:prstGeom>
          <a:noFill/>
          <a:ln w="9525">
            <a:noFill/>
            <a:miter lim="800000"/>
            <a:headEnd/>
            <a:tailEnd/>
          </a:ln>
        </p:spPr>
      </p:pic>
      <p:pic>
        <p:nvPicPr>
          <p:cNvPr id="16403" name="Picture 2" descr="C:\Users\Lalis\Desktop\Figura.png"/>
          <p:cNvPicPr>
            <a:picLocks noChangeAspect="1" noChangeArrowheads="1"/>
          </p:cNvPicPr>
          <p:nvPr/>
        </p:nvPicPr>
        <p:blipFill>
          <a:blip r:embed="rId3" cstate="print"/>
          <a:srcRect/>
          <a:stretch>
            <a:fillRect/>
          </a:stretch>
        </p:blipFill>
        <p:spPr bwMode="auto">
          <a:xfrm>
            <a:off x="8748713" y="3500438"/>
            <a:ext cx="282575" cy="739775"/>
          </a:xfrm>
          <a:prstGeom prst="rect">
            <a:avLst/>
          </a:prstGeom>
          <a:noFill/>
          <a:ln w="9525">
            <a:noFill/>
            <a:miter lim="800000"/>
            <a:headEnd/>
            <a:tailEnd/>
          </a:ln>
        </p:spPr>
      </p:pic>
      <p:pic>
        <p:nvPicPr>
          <p:cNvPr id="16404" name="Picture 2" descr="C:\Users\Lalis\Desktop\Figura.png"/>
          <p:cNvPicPr>
            <a:picLocks noChangeAspect="1" noChangeArrowheads="1"/>
          </p:cNvPicPr>
          <p:nvPr/>
        </p:nvPicPr>
        <p:blipFill>
          <a:blip r:embed="rId3" cstate="print"/>
          <a:srcRect/>
          <a:stretch>
            <a:fillRect/>
          </a:stretch>
        </p:blipFill>
        <p:spPr bwMode="auto">
          <a:xfrm>
            <a:off x="8748713" y="2636838"/>
            <a:ext cx="282575" cy="739775"/>
          </a:xfrm>
          <a:prstGeom prst="rect">
            <a:avLst/>
          </a:prstGeom>
          <a:noFill/>
          <a:ln w="9525">
            <a:noFill/>
            <a:miter lim="800000"/>
            <a:headEnd/>
            <a:tailEnd/>
          </a:ln>
        </p:spPr>
      </p:pic>
      <p:pic>
        <p:nvPicPr>
          <p:cNvPr id="16405" name="Picture 2" descr="C:\Users\Lalis\Desktop\Figura.png"/>
          <p:cNvPicPr>
            <a:picLocks noChangeAspect="1" noChangeArrowheads="1"/>
          </p:cNvPicPr>
          <p:nvPr/>
        </p:nvPicPr>
        <p:blipFill>
          <a:blip r:embed="rId3" cstate="print"/>
          <a:srcRect/>
          <a:stretch>
            <a:fillRect/>
          </a:stretch>
        </p:blipFill>
        <p:spPr bwMode="auto">
          <a:xfrm>
            <a:off x="8748713" y="6092825"/>
            <a:ext cx="282575" cy="739775"/>
          </a:xfrm>
          <a:prstGeom prst="rect">
            <a:avLst/>
          </a:prstGeom>
          <a:noFill/>
          <a:ln w="9525">
            <a:noFill/>
            <a:miter lim="800000"/>
            <a:headEnd/>
            <a:tailEnd/>
          </a:ln>
        </p:spPr>
      </p:pic>
      <p:pic>
        <p:nvPicPr>
          <p:cNvPr id="16406" name="Picture 2" descr="C:\Users\Lalis\Desktop\Figura.png"/>
          <p:cNvPicPr>
            <a:picLocks noChangeAspect="1" noChangeArrowheads="1"/>
          </p:cNvPicPr>
          <p:nvPr/>
        </p:nvPicPr>
        <p:blipFill>
          <a:blip r:embed="rId3" cstate="print"/>
          <a:srcRect/>
          <a:stretch>
            <a:fillRect/>
          </a:stretch>
        </p:blipFill>
        <p:spPr bwMode="auto">
          <a:xfrm>
            <a:off x="8748713" y="1773238"/>
            <a:ext cx="282575" cy="738187"/>
          </a:xfrm>
          <a:prstGeom prst="rect">
            <a:avLst/>
          </a:prstGeom>
          <a:noFill/>
          <a:ln w="9525">
            <a:noFill/>
            <a:miter lim="800000"/>
            <a:headEnd/>
            <a:tailEnd/>
          </a:ln>
        </p:spPr>
      </p:pic>
      <p:pic>
        <p:nvPicPr>
          <p:cNvPr id="16407" name="Picture 2" descr="C:\Users\Lalis\Desktop\Figura.png"/>
          <p:cNvPicPr>
            <a:picLocks noChangeAspect="1" noChangeArrowheads="1"/>
          </p:cNvPicPr>
          <p:nvPr/>
        </p:nvPicPr>
        <p:blipFill>
          <a:blip r:embed="rId3" cstate="print"/>
          <a:srcRect/>
          <a:stretch>
            <a:fillRect/>
          </a:stretch>
        </p:blipFill>
        <p:spPr bwMode="auto">
          <a:xfrm>
            <a:off x="8748713" y="4365625"/>
            <a:ext cx="282575" cy="738188"/>
          </a:xfrm>
          <a:prstGeom prst="rect">
            <a:avLst/>
          </a:prstGeom>
          <a:noFill/>
          <a:ln w="9525">
            <a:noFill/>
            <a:miter lim="800000"/>
            <a:headEnd/>
            <a:tailEnd/>
          </a:ln>
        </p:spPr>
      </p:pic>
      <p:sp>
        <p:nvSpPr>
          <p:cNvPr id="38" name="37 Rectángulo"/>
          <p:cNvSpPr/>
          <p:nvPr/>
        </p:nvSpPr>
        <p:spPr>
          <a:xfrm>
            <a:off x="107950" y="6021388"/>
            <a:ext cx="395288" cy="18891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39" name="38 Rectángulo"/>
          <p:cNvSpPr/>
          <p:nvPr/>
        </p:nvSpPr>
        <p:spPr>
          <a:xfrm>
            <a:off x="107950" y="6308725"/>
            <a:ext cx="395288" cy="188913"/>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2" name="41 Rectángulo"/>
          <p:cNvSpPr/>
          <p:nvPr/>
        </p:nvSpPr>
        <p:spPr>
          <a:xfrm>
            <a:off x="107950" y="6624638"/>
            <a:ext cx="395288" cy="188912"/>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graphicFrame>
        <p:nvGraphicFramePr>
          <p:cNvPr id="35" name="34 Diagrama"/>
          <p:cNvGraphicFramePr/>
          <p:nvPr/>
        </p:nvGraphicFramePr>
        <p:xfrm>
          <a:off x="1857356" y="1000108"/>
          <a:ext cx="5072098" cy="64633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6" name="35 Rectángulo redondeado"/>
          <p:cNvSpPr/>
          <p:nvPr/>
        </p:nvSpPr>
        <p:spPr>
          <a:xfrm>
            <a:off x="571500" y="2857500"/>
            <a:ext cx="4143375" cy="3000375"/>
          </a:xfrm>
          <a:prstGeom prst="roundRect">
            <a:avLst/>
          </a:prstGeom>
          <a:noFill/>
          <a:ln>
            <a:solidFill>
              <a:srgbClr val="99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37" name="36 CuadroTexto"/>
          <p:cNvSpPr txBox="1"/>
          <p:nvPr/>
        </p:nvSpPr>
        <p:spPr>
          <a:xfrm>
            <a:off x="785813" y="2928938"/>
            <a:ext cx="3786187" cy="2800350"/>
          </a:xfrm>
          <a:prstGeom prst="rect">
            <a:avLst/>
          </a:prstGeom>
          <a:noFill/>
        </p:spPr>
        <p:txBody>
          <a:bodyPr>
            <a:spAutoFit/>
          </a:bodyPr>
          <a:lstStyle/>
          <a:p>
            <a:pPr>
              <a:defRPr/>
            </a:pPr>
            <a:r>
              <a:rPr lang="es-ES" sz="1600" b="1" dirty="0">
                <a:latin typeface="+mn-lt"/>
              </a:rPr>
              <a:t>En algunas entidades se cruza la programación de talleres de GEL con las actividades misionales de la entidad, manifiestan que por ejemplo a fin de año coinciden una avalancha de talleres y tienen que dar prioridad a los de actividad misional.</a:t>
            </a:r>
          </a:p>
          <a:p>
            <a:pPr>
              <a:defRPr/>
            </a:pPr>
            <a:endParaRPr lang="es-ES" sz="1600" b="1" dirty="0">
              <a:latin typeface="+mn-lt"/>
            </a:endParaRPr>
          </a:p>
          <a:p>
            <a:pPr>
              <a:defRPr/>
            </a:pPr>
            <a:r>
              <a:rPr lang="es-ES" sz="1600" b="1" dirty="0">
                <a:latin typeface="+mn-lt"/>
              </a:rPr>
              <a:t>Se anotan comentarios respecto de la plantilla de Excel de apertura de datos, que es muy extensa y no muy clara.</a:t>
            </a:r>
          </a:p>
        </p:txBody>
      </p:sp>
      <p:sp>
        <p:nvSpPr>
          <p:cNvPr id="16414" name="33 CuadroTexto"/>
          <p:cNvSpPr txBox="1">
            <a:spLocks noChangeArrowheads="1"/>
          </p:cNvSpPr>
          <p:nvPr/>
        </p:nvSpPr>
        <p:spPr bwMode="auto">
          <a:xfrm>
            <a:off x="0" y="404813"/>
            <a:ext cx="4000500" cy="523875"/>
          </a:xfrm>
          <a:prstGeom prst="rect">
            <a:avLst/>
          </a:prstGeom>
          <a:solidFill>
            <a:srgbClr val="800080"/>
          </a:solidFill>
          <a:ln w="9525">
            <a:noFill/>
            <a:miter lim="800000"/>
            <a:headEnd/>
            <a:tailEnd/>
          </a:ln>
        </p:spPr>
        <p:txBody>
          <a:bodyPr>
            <a:spAutoFit/>
          </a:bodyPr>
          <a:lstStyle/>
          <a:p>
            <a:r>
              <a:rPr lang="es-ES" sz="2800">
                <a:solidFill>
                  <a:schemeClr val="bg1"/>
                </a:solidFill>
                <a:latin typeface="Calibri" pitchFamily="34" charset="0"/>
              </a:rPr>
              <a:t>ENTIDADES  NACIONALES</a:t>
            </a:r>
          </a:p>
        </p:txBody>
      </p:sp>
      <p:sp>
        <p:nvSpPr>
          <p:cNvPr id="33" name="32 CuadroTexto"/>
          <p:cNvSpPr txBox="1"/>
          <p:nvPr/>
        </p:nvSpPr>
        <p:spPr>
          <a:xfrm>
            <a:off x="5286375" y="1785938"/>
            <a:ext cx="3440113" cy="369887"/>
          </a:xfrm>
          <a:prstGeom prst="rect">
            <a:avLst/>
          </a:prstGeom>
          <a:noFill/>
        </p:spPr>
        <p:txBody>
          <a:bodyPr wrap="none">
            <a:spAutoFit/>
          </a:bodyPr>
          <a:lstStyle/>
          <a:p>
            <a:pPr>
              <a:defRPr/>
            </a:pPr>
            <a:r>
              <a:rPr lang="es-ES" b="1" dirty="0">
                <a:latin typeface="+mn-lt"/>
              </a:rPr>
              <a:t>4.3. Capacitaciones y otras ayudas</a:t>
            </a:r>
            <a:endParaRPr lang="es-ES" dirty="0">
              <a:latin typeface="+mn-lt"/>
            </a:endParaRPr>
          </a:p>
        </p:txBody>
      </p:sp>
      <p:sp>
        <p:nvSpPr>
          <p:cNvPr id="40" name="39 Menos"/>
          <p:cNvSpPr/>
          <p:nvPr/>
        </p:nvSpPr>
        <p:spPr>
          <a:xfrm>
            <a:off x="4857750" y="2155825"/>
            <a:ext cx="4286250" cy="201613"/>
          </a:xfrm>
          <a:prstGeom prst="mathMinus">
            <a:avLst/>
          </a:prstGeom>
          <a:solidFill>
            <a:srgbClr val="9900CC"/>
          </a:solidFill>
          <a:ln>
            <a:solidFill>
              <a:srgbClr val="99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pic>
        <p:nvPicPr>
          <p:cNvPr id="16417" name="43 Imagen"/>
          <p:cNvPicPr>
            <a:picLocks noChangeAspect="1" noChangeArrowheads="1"/>
          </p:cNvPicPr>
          <p:nvPr/>
        </p:nvPicPr>
        <p:blipFill>
          <a:blip r:embed="rId9" cstate="print"/>
          <a:srcRect/>
          <a:stretch>
            <a:fillRect/>
          </a:stretch>
        </p:blipFill>
        <p:spPr bwMode="auto">
          <a:xfrm>
            <a:off x="4857750" y="2428875"/>
            <a:ext cx="3714750" cy="3929063"/>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C:\Users\Lalis\Desktop\Figura.png"/>
          <p:cNvPicPr>
            <a:picLocks noChangeAspect="1" noChangeArrowheads="1"/>
          </p:cNvPicPr>
          <p:nvPr/>
        </p:nvPicPr>
        <p:blipFill>
          <a:blip r:embed="rId3" cstate="print"/>
          <a:srcRect/>
          <a:stretch>
            <a:fillRect/>
          </a:stretch>
        </p:blipFill>
        <p:spPr bwMode="auto">
          <a:xfrm>
            <a:off x="8748713" y="908050"/>
            <a:ext cx="282575" cy="739775"/>
          </a:xfrm>
          <a:prstGeom prst="rect">
            <a:avLst/>
          </a:prstGeom>
          <a:noFill/>
          <a:ln w="9525">
            <a:noFill/>
            <a:miter lim="800000"/>
            <a:headEnd/>
            <a:tailEnd/>
          </a:ln>
        </p:spPr>
      </p:pic>
      <p:pic>
        <p:nvPicPr>
          <p:cNvPr id="17411" name="Picture 2" descr="C:\Users\Lalis\Desktop\Figura.png"/>
          <p:cNvPicPr>
            <a:picLocks noChangeAspect="1" noChangeArrowheads="1"/>
          </p:cNvPicPr>
          <p:nvPr/>
        </p:nvPicPr>
        <p:blipFill>
          <a:blip r:embed="rId3" cstate="print"/>
          <a:srcRect/>
          <a:stretch>
            <a:fillRect/>
          </a:stretch>
        </p:blipFill>
        <p:spPr bwMode="auto">
          <a:xfrm>
            <a:off x="8748713" y="1773238"/>
            <a:ext cx="282575" cy="738187"/>
          </a:xfrm>
          <a:prstGeom prst="rect">
            <a:avLst/>
          </a:prstGeom>
          <a:noFill/>
          <a:ln w="9525">
            <a:noFill/>
            <a:miter lim="800000"/>
            <a:headEnd/>
            <a:tailEnd/>
          </a:ln>
        </p:spPr>
      </p:pic>
      <p:pic>
        <p:nvPicPr>
          <p:cNvPr id="17412" name="Picture 2" descr="C:\Users\Lalis\Desktop\Figura.png"/>
          <p:cNvPicPr>
            <a:picLocks noChangeAspect="1" noChangeArrowheads="1"/>
          </p:cNvPicPr>
          <p:nvPr/>
        </p:nvPicPr>
        <p:blipFill>
          <a:blip r:embed="rId3" cstate="print"/>
          <a:srcRect/>
          <a:stretch>
            <a:fillRect/>
          </a:stretch>
        </p:blipFill>
        <p:spPr bwMode="auto">
          <a:xfrm>
            <a:off x="8753475" y="6073775"/>
            <a:ext cx="282575" cy="739775"/>
          </a:xfrm>
          <a:prstGeom prst="rect">
            <a:avLst/>
          </a:prstGeom>
          <a:noFill/>
          <a:ln w="9525">
            <a:noFill/>
            <a:miter lim="800000"/>
            <a:headEnd/>
            <a:tailEnd/>
          </a:ln>
        </p:spPr>
      </p:pic>
      <p:pic>
        <p:nvPicPr>
          <p:cNvPr id="17413" name="Picture 2" descr="C:\Users\Lalis\Desktop\Figura.png"/>
          <p:cNvPicPr>
            <a:picLocks noChangeAspect="1" noChangeArrowheads="1"/>
          </p:cNvPicPr>
          <p:nvPr/>
        </p:nvPicPr>
        <p:blipFill>
          <a:blip r:embed="rId3" cstate="print"/>
          <a:srcRect/>
          <a:stretch>
            <a:fillRect/>
          </a:stretch>
        </p:blipFill>
        <p:spPr bwMode="auto">
          <a:xfrm>
            <a:off x="8748713" y="2636838"/>
            <a:ext cx="282575" cy="739775"/>
          </a:xfrm>
          <a:prstGeom prst="rect">
            <a:avLst/>
          </a:prstGeom>
          <a:noFill/>
          <a:ln w="9525">
            <a:noFill/>
            <a:miter lim="800000"/>
            <a:headEnd/>
            <a:tailEnd/>
          </a:ln>
        </p:spPr>
      </p:pic>
      <p:pic>
        <p:nvPicPr>
          <p:cNvPr id="17414" name="Picture 2" descr="C:\Users\Lalis\Desktop\Figura.png"/>
          <p:cNvPicPr>
            <a:picLocks noChangeAspect="1" noChangeArrowheads="1"/>
          </p:cNvPicPr>
          <p:nvPr/>
        </p:nvPicPr>
        <p:blipFill>
          <a:blip r:embed="rId3" cstate="print"/>
          <a:srcRect/>
          <a:stretch>
            <a:fillRect/>
          </a:stretch>
        </p:blipFill>
        <p:spPr bwMode="auto">
          <a:xfrm>
            <a:off x="8748713" y="6073775"/>
            <a:ext cx="282575" cy="739775"/>
          </a:xfrm>
          <a:prstGeom prst="rect">
            <a:avLst/>
          </a:prstGeom>
          <a:noFill/>
          <a:ln w="9525">
            <a:noFill/>
            <a:miter lim="800000"/>
            <a:headEnd/>
            <a:tailEnd/>
          </a:ln>
        </p:spPr>
      </p:pic>
      <p:pic>
        <p:nvPicPr>
          <p:cNvPr id="17415" name="Picture 2" descr="C:\Users\Lalis\Desktop\Figura.png"/>
          <p:cNvPicPr>
            <a:picLocks noChangeAspect="1" noChangeArrowheads="1"/>
          </p:cNvPicPr>
          <p:nvPr/>
        </p:nvPicPr>
        <p:blipFill>
          <a:blip r:embed="rId3" cstate="print"/>
          <a:srcRect/>
          <a:stretch>
            <a:fillRect/>
          </a:stretch>
        </p:blipFill>
        <p:spPr bwMode="auto">
          <a:xfrm>
            <a:off x="8748713" y="3500438"/>
            <a:ext cx="282575" cy="739775"/>
          </a:xfrm>
          <a:prstGeom prst="rect">
            <a:avLst/>
          </a:prstGeom>
          <a:noFill/>
          <a:ln w="9525">
            <a:noFill/>
            <a:miter lim="800000"/>
            <a:headEnd/>
            <a:tailEnd/>
          </a:ln>
        </p:spPr>
      </p:pic>
      <p:pic>
        <p:nvPicPr>
          <p:cNvPr id="17416" name="Picture 2" descr="C:\Users\Lalis\Desktop\Figura.png"/>
          <p:cNvPicPr>
            <a:picLocks noChangeAspect="1" noChangeArrowheads="1"/>
          </p:cNvPicPr>
          <p:nvPr/>
        </p:nvPicPr>
        <p:blipFill>
          <a:blip r:embed="rId3" cstate="print"/>
          <a:srcRect/>
          <a:stretch>
            <a:fillRect/>
          </a:stretch>
        </p:blipFill>
        <p:spPr bwMode="auto">
          <a:xfrm>
            <a:off x="8748713" y="6073775"/>
            <a:ext cx="282575" cy="739775"/>
          </a:xfrm>
          <a:prstGeom prst="rect">
            <a:avLst/>
          </a:prstGeom>
          <a:noFill/>
          <a:ln w="9525">
            <a:noFill/>
            <a:miter lim="800000"/>
            <a:headEnd/>
            <a:tailEnd/>
          </a:ln>
        </p:spPr>
      </p:pic>
      <p:pic>
        <p:nvPicPr>
          <p:cNvPr id="17417" name="Picture 2" descr="C:\Users\Lalis\Desktop\Figura.png"/>
          <p:cNvPicPr>
            <a:picLocks noChangeAspect="1" noChangeArrowheads="1"/>
          </p:cNvPicPr>
          <p:nvPr/>
        </p:nvPicPr>
        <p:blipFill>
          <a:blip r:embed="rId3" cstate="print"/>
          <a:srcRect/>
          <a:stretch>
            <a:fillRect/>
          </a:stretch>
        </p:blipFill>
        <p:spPr bwMode="auto">
          <a:xfrm>
            <a:off x="8753475" y="4365625"/>
            <a:ext cx="282575" cy="738188"/>
          </a:xfrm>
          <a:prstGeom prst="rect">
            <a:avLst/>
          </a:prstGeom>
          <a:noFill/>
          <a:ln w="9525">
            <a:noFill/>
            <a:miter lim="800000"/>
            <a:headEnd/>
            <a:tailEnd/>
          </a:ln>
        </p:spPr>
      </p:pic>
      <p:pic>
        <p:nvPicPr>
          <p:cNvPr id="17418" name="Picture 2" descr="C:\Users\Lalis\Desktop\Figura.png"/>
          <p:cNvPicPr>
            <a:picLocks noChangeAspect="1" noChangeArrowheads="1"/>
          </p:cNvPicPr>
          <p:nvPr/>
        </p:nvPicPr>
        <p:blipFill>
          <a:blip r:embed="rId3" cstate="print"/>
          <a:srcRect/>
          <a:stretch>
            <a:fillRect/>
          </a:stretch>
        </p:blipFill>
        <p:spPr bwMode="auto">
          <a:xfrm>
            <a:off x="8748713" y="5229225"/>
            <a:ext cx="282575" cy="739775"/>
          </a:xfrm>
          <a:prstGeom prst="rect">
            <a:avLst/>
          </a:prstGeom>
          <a:noFill/>
          <a:ln w="9525">
            <a:noFill/>
            <a:miter lim="800000"/>
            <a:headEnd/>
            <a:tailEnd/>
          </a:ln>
        </p:spPr>
      </p:pic>
      <p:pic>
        <p:nvPicPr>
          <p:cNvPr id="17419" name="Picture 2" descr="C:\Users\Lalis\Desktop\Figura.png"/>
          <p:cNvPicPr>
            <a:picLocks noChangeAspect="1" noChangeArrowheads="1"/>
          </p:cNvPicPr>
          <p:nvPr/>
        </p:nvPicPr>
        <p:blipFill>
          <a:blip r:embed="rId3" cstate="print"/>
          <a:srcRect/>
          <a:stretch>
            <a:fillRect/>
          </a:stretch>
        </p:blipFill>
        <p:spPr bwMode="auto">
          <a:xfrm>
            <a:off x="8748713" y="6073775"/>
            <a:ext cx="282575" cy="739775"/>
          </a:xfrm>
          <a:prstGeom prst="rect">
            <a:avLst/>
          </a:prstGeom>
          <a:noFill/>
          <a:ln w="9525">
            <a:noFill/>
            <a:miter lim="800000"/>
            <a:headEnd/>
            <a:tailEnd/>
          </a:ln>
        </p:spPr>
      </p:pic>
      <p:pic>
        <p:nvPicPr>
          <p:cNvPr id="17420" name="Picture 2" descr="C:\Users\Lalis\Desktop\Figura.png"/>
          <p:cNvPicPr>
            <a:picLocks noChangeAspect="1" noChangeArrowheads="1"/>
          </p:cNvPicPr>
          <p:nvPr/>
        </p:nvPicPr>
        <p:blipFill>
          <a:blip r:embed="rId3" cstate="print"/>
          <a:srcRect/>
          <a:stretch>
            <a:fillRect/>
          </a:stretch>
        </p:blipFill>
        <p:spPr bwMode="auto">
          <a:xfrm>
            <a:off x="8748713" y="5229225"/>
            <a:ext cx="282575" cy="739775"/>
          </a:xfrm>
          <a:prstGeom prst="rect">
            <a:avLst/>
          </a:prstGeom>
          <a:noFill/>
          <a:ln w="9525">
            <a:noFill/>
            <a:miter lim="800000"/>
            <a:headEnd/>
            <a:tailEnd/>
          </a:ln>
        </p:spPr>
      </p:pic>
      <p:pic>
        <p:nvPicPr>
          <p:cNvPr id="17421" name="Picture 2" descr="C:\Users\Lalis\Desktop\Figura.png"/>
          <p:cNvPicPr>
            <a:picLocks noChangeAspect="1" noChangeArrowheads="1"/>
          </p:cNvPicPr>
          <p:nvPr/>
        </p:nvPicPr>
        <p:blipFill>
          <a:blip r:embed="rId3" cstate="print"/>
          <a:srcRect/>
          <a:stretch>
            <a:fillRect/>
          </a:stretch>
        </p:blipFill>
        <p:spPr bwMode="auto">
          <a:xfrm>
            <a:off x="8748713" y="5229225"/>
            <a:ext cx="282575" cy="739775"/>
          </a:xfrm>
          <a:prstGeom prst="rect">
            <a:avLst/>
          </a:prstGeom>
          <a:noFill/>
          <a:ln w="9525">
            <a:noFill/>
            <a:miter lim="800000"/>
            <a:headEnd/>
            <a:tailEnd/>
          </a:ln>
        </p:spPr>
      </p:pic>
      <p:pic>
        <p:nvPicPr>
          <p:cNvPr id="17422" name="Picture 2" descr="C:\Users\Lalis\Desktop\Figura.png"/>
          <p:cNvPicPr>
            <a:picLocks noChangeAspect="1" noChangeArrowheads="1"/>
          </p:cNvPicPr>
          <p:nvPr/>
        </p:nvPicPr>
        <p:blipFill>
          <a:blip r:embed="rId3" cstate="print"/>
          <a:srcRect/>
          <a:stretch>
            <a:fillRect/>
          </a:stretch>
        </p:blipFill>
        <p:spPr bwMode="auto">
          <a:xfrm>
            <a:off x="8748713" y="4365625"/>
            <a:ext cx="282575" cy="738188"/>
          </a:xfrm>
          <a:prstGeom prst="rect">
            <a:avLst/>
          </a:prstGeom>
          <a:noFill/>
          <a:ln w="9525">
            <a:noFill/>
            <a:miter lim="800000"/>
            <a:headEnd/>
            <a:tailEnd/>
          </a:ln>
        </p:spPr>
      </p:pic>
      <p:pic>
        <p:nvPicPr>
          <p:cNvPr id="17423" name="Picture 2" descr="C:\Users\Lalis\Desktop\Figura.png"/>
          <p:cNvPicPr>
            <a:picLocks noChangeAspect="1" noChangeArrowheads="1"/>
          </p:cNvPicPr>
          <p:nvPr/>
        </p:nvPicPr>
        <p:blipFill>
          <a:blip r:embed="rId3" cstate="print"/>
          <a:srcRect/>
          <a:stretch>
            <a:fillRect/>
          </a:stretch>
        </p:blipFill>
        <p:spPr bwMode="auto">
          <a:xfrm>
            <a:off x="8748713" y="6092825"/>
            <a:ext cx="282575" cy="739775"/>
          </a:xfrm>
          <a:prstGeom prst="rect">
            <a:avLst/>
          </a:prstGeom>
          <a:noFill/>
          <a:ln w="9525">
            <a:noFill/>
            <a:miter lim="800000"/>
            <a:headEnd/>
            <a:tailEnd/>
          </a:ln>
        </p:spPr>
      </p:pic>
      <p:pic>
        <p:nvPicPr>
          <p:cNvPr id="17424" name="Picture 2" descr="C:\Users\Lalis\Desktop\Figura.png"/>
          <p:cNvPicPr>
            <a:picLocks noChangeAspect="1" noChangeArrowheads="1"/>
          </p:cNvPicPr>
          <p:nvPr/>
        </p:nvPicPr>
        <p:blipFill>
          <a:blip r:embed="rId3" cstate="print"/>
          <a:srcRect/>
          <a:stretch>
            <a:fillRect/>
          </a:stretch>
        </p:blipFill>
        <p:spPr bwMode="auto">
          <a:xfrm>
            <a:off x="8748713" y="5229225"/>
            <a:ext cx="282575" cy="739775"/>
          </a:xfrm>
          <a:prstGeom prst="rect">
            <a:avLst/>
          </a:prstGeom>
          <a:noFill/>
          <a:ln w="9525">
            <a:noFill/>
            <a:miter lim="800000"/>
            <a:headEnd/>
            <a:tailEnd/>
          </a:ln>
        </p:spPr>
      </p:pic>
      <p:pic>
        <p:nvPicPr>
          <p:cNvPr id="17425" name="Picture 2" descr="C:\Users\Lalis\Desktop\Figura.png"/>
          <p:cNvPicPr>
            <a:picLocks noChangeAspect="1" noChangeArrowheads="1"/>
          </p:cNvPicPr>
          <p:nvPr/>
        </p:nvPicPr>
        <p:blipFill>
          <a:blip r:embed="rId3" cstate="print"/>
          <a:srcRect/>
          <a:stretch>
            <a:fillRect/>
          </a:stretch>
        </p:blipFill>
        <p:spPr bwMode="auto">
          <a:xfrm>
            <a:off x="8748713" y="4365625"/>
            <a:ext cx="282575" cy="738188"/>
          </a:xfrm>
          <a:prstGeom prst="rect">
            <a:avLst/>
          </a:prstGeom>
          <a:noFill/>
          <a:ln w="9525">
            <a:noFill/>
            <a:miter lim="800000"/>
            <a:headEnd/>
            <a:tailEnd/>
          </a:ln>
        </p:spPr>
      </p:pic>
      <p:pic>
        <p:nvPicPr>
          <p:cNvPr id="17426" name="Picture 2" descr="C:\Users\Lalis\Desktop\Figura.png"/>
          <p:cNvPicPr>
            <a:picLocks noChangeAspect="1" noChangeArrowheads="1"/>
          </p:cNvPicPr>
          <p:nvPr/>
        </p:nvPicPr>
        <p:blipFill>
          <a:blip r:embed="rId3" cstate="print"/>
          <a:srcRect/>
          <a:stretch>
            <a:fillRect/>
          </a:stretch>
        </p:blipFill>
        <p:spPr bwMode="auto">
          <a:xfrm>
            <a:off x="8748713" y="3500438"/>
            <a:ext cx="282575" cy="739775"/>
          </a:xfrm>
          <a:prstGeom prst="rect">
            <a:avLst/>
          </a:prstGeom>
          <a:noFill/>
          <a:ln w="9525">
            <a:noFill/>
            <a:miter lim="800000"/>
            <a:headEnd/>
            <a:tailEnd/>
          </a:ln>
        </p:spPr>
      </p:pic>
      <p:pic>
        <p:nvPicPr>
          <p:cNvPr id="17427" name="Picture 2" descr="C:\Users\Lalis\Desktop\Figura.png"/>
          <p:cNvPicPr>
            <a:picLocks noChangeAspect="1" noChangeArrowheads="1"/>
          </p:cNvPicPr>
          <p:nvPr/>
        </p:nvPicPr>
        <p:blipFill>
          <a:blip r:embed="rId3" cstate="print"/>
          <a:srcRect/>
          <a:stretch>
            <a:fillRect/>
          </a:stretch>
        </p:blipFill>
        <p:spPr bwMode="auto">
          <a:xfrm>
            <a:off x="8748713" y="3500438"/>
            <a:ext cx="282575" cy="739775"/>
          </a:xfrm>
          <a:prstGeom prst="rect">
            <a:avLst/>
          </a:prstGeom>
          <a:noFill/>
          <a:ln w="9525">
            <a:noFill/>
            <a:miter lim="800000"/>
            <a:headEnd/>
            <a:tailEnd/>
          </a:ln>
        </p:spPr>
      </p:pic>
      <p:pic>
        <p:nvPicPr>
          <p:cNvPr id="17428" name="Picture 2" descr="C:\Users\Lalis\Desktop\Figura.png"/>
          <p:cNvPicPr>
            <a:picLocks noChangeAspect="1" noChangeArrowheads="1"/>
          </p:cNvPicPr>
          <p:nvPr/>
        </p:nvPicPr>
        <p:blipFill>
          <a:blip r:embed="rId3" cstate="print"/>
          <a:srcRect/>
          <a:stretch>
            <a:fillRect/>
          </a:stretch>
        </p:blipFill>
        <p:spPr bwMode="auto">
          <a:xfrm>
            <a:off x="8748713" y="2636838"/>
            <a:ext cx="282575" cy="739775"/>
          </a:xfrm>
          <a:prstGeom prst="rect">
            <a:avLst/>
          </a:prstGeom>
          <a:noFill/>
          <a:ln w="9525">
            <a:noFill/>
            <a:miter lim="800000"/>
            <a:headEnd/>
            <a:tailEnd/>
          </a:ln>
        </p:spPr>
      </p:pic>
      <p:pic>
        <p:nvPicPr>
          <p:cNvPr id="17429" name="Picture 2" descr="C:\Users\Lalis\Desktop\Figura.png"/>
          <p:cNvPicPr>
            <a:picLocks noChangeAspect="1" noChangeArrowheads="1"/>
          </p:cNvPicPr>
          <p:nvPr/>
        </p:nvPicPr>
        <p:blipFill>
          <a:blip r:embed="rId3" cstate="print"/>
          <a:srcRect/>
          <a:stretch>
            <a:fillRect/>
          </a:stretch>
        </p:blipFill>
        <p:spPr bwMode="auto">
          <a:xfrm>
            <a:off x="8748713" y="6092825"/>
            <a:ext cx="282575" cy="739775"/>
          </a:xfrm>
          <a:prstGeom prst="rect">
            <a:avLst/>
          </a:prstGeom>
          <a:noFill/>
          <a:ln w="9525">
            <a:noFill/>
            <a:miter lim="800000"/>
            <a:headEnd/>
            <a:tailEnd/>
          </a:ln>
        </p:spPr>
      </p:pic>
      <p:pic>
        <p:nvPicPr>
          <p:cNvPr id="17430" name="Picture 2" descr="C:\Users\Lalis\Desktop\Figura.png"/>
          <p:cNvPicPr>
            <a:picLocks noChangeAspect="1" noChangeArrowheads="1"/>
          </p:cNvPicPr>
          <p:nvPr/>
        </p:nvPicPr>
        <p:blipFill>
          <a:blip r:embed="rId3" cstate="print"/>
          <a:srcRect/>
          <a:stretch>
            <a:fillRect/>
          </a:stretch>
        </p:blipFill>
        <p:spPr bwMode="auto">
          <a:xfrm>
            <a:off x="8748713" y="1773238"/>
            <a:ext cx="282575" cy="738187"/>
          </a:xfrm>
          <a:prstGeom prst="rect">
            <a:avLst/>
          </a:prstGeom>
          <a:noFill/>
          <a:ln w="9525">
            <a:noFill/>
            <a:miter lim="800000"/>
            <a:headEnd/>
            <a:tailEnd/>
          </a:ln>
        </p:spPr>
      </p:pic>
      <p:pic>
        <p:nvPicPr>
          <p:cNvPr id="17431" name="Picture 2" descr="C:\Users\Lalis\Desktop\Figura.png"/>
          <p:cNvPicPr>
            <a:picLocks noChangeAspect="1" noChangeArrowheads="1"/>
          </p:cNvPicPr>
          <p:nvPr/>
        </p:nvPicPr>
        <p:blipFill>
          <a:blip r:embed="rId3" cstate="print"/>
          <a:srcRect/>
          <a:stretch>
            <a:fillRect/>
          </a:stretch>
        </p:blipFill>
        <p:spPr bwMode="auto">
          <a:xfrm>
            <a:off x="8748713" y="4365625"/>
            <a:ext cx="282575" cy="738188"/>
          </a:xfrm>
          <a:prstGeom prst="rect">
            <a:avLst/>
          </a:prstGeom>
          <a:noFill/>
          <a:ln w="9525">
            <a:noFill/>
            <a:miter lim="800000"/>
            <a:headEnd/>
            <a:tailEnd/>
          </a:ln>
        </p:spPr>
      </p:pic>
      <p:sp>
        <p:nvSpPr>
          <p:cNvPr id="38" name="37 Rectángulo"/>
          <p:cNvSpPr/>
          <p:nvPr/>
        </p:nvSpPr>
        <p:spPr>
          <a:xfrm>
            <a:off x="107950" y="6021388"/>
            <a:ext cx="395288" cy="18891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39" name="38 Rectángulo"/>
          <p:cNvSpPr/>
          <p:nvPr/>
        </p:nvSpPr>
        <p:spPr>
          <a:xfrm>
            <a:off x="107950" y="6308725"/>
            <a:ext cx="395288" cy="188913"/>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2" name="41 Rectángulo"/>
          <p:cNvSpPr/>
          <p:nvPr/>
        </p:nvSpPr>
        <p:spPr>
          <a:xfrm>
            <a:off x="107950" y="6624638"/>
            <a:ext cx="395288" cy="188912"/>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graphicFrame>
        <p:nvGraphicFramePr>
          <p:cNvPr id="35" name="34 Diagrama"/>
          <p:cNvGraphicFramePr/>
          <p:nvPr/>
        </p:nvGraphicFramePr>
        <p:xfrm>
          <a:off x="1857356" y="1000108"/>
          <a:ext cx="5072098" cy="64633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7436" name="33 CuadroTexto"/>
          <p:cNvSpPr txBox="1">
            <a:spLocks noChangeArrowheads="1"/>
          </p:cNvSpPr>
          <p:nvPr/>
        </p:nvSpPr>
        <p:spPr bwMode="auto">
          <a:xfrm>
            <a:off x="0" y="404813"/>
            <a:ext cx="4000500" cy="523875"/>
          </a:xfrm>
          <a:prstGeom prst="rect">
            <a:avLst/>
          </a:prstGeom>
          <a:solidFill>
            <a:srgbClr val="800080"/>
          </a:solidFill>
          <a:ln w="9525">
            <a:noFill/>
            <a:miter lim="800000"/>
            <a:headEnd/>
            <a:tailEnd/>
          </a:ln>
        </p:spPr>
        <p:txBody>
          <a:bodyPr>
            <a:spAutoFit/>
          </a:bodyPr>
          <a:lstStyle/>
          <a:p>
            <a:r>
              <a:rPr lang="es-ES" sz="2800">
                <a:solidFill>
                  <a:schemeClr val="bg1"/>
                </a:solidFill>
                <a:latin typeface="Calibri" pitchFamily="34" charset="0"/>
              </a:rPr>
              <a:t>ENTIDADES  NACIONALES</a:t>
            </a:r>
          </a:p>
        </p:txBody>
      </p:sp>
      <p:sp>
        <p:nvSpPr>
          <p:cNvPr id="33" name="32 CuadroTexto"/>
          <p:cNvSpPr txBox="1"/>
          <p:nvPr/>
        </p:nvSpPr>
        <p:spPr>
          <a:xfrm>
            <a:off x="5286375" y="1643063"/>
            <a:ext cx="3440113" cy="369887"/>
          </a:xfrm>
          <a:prstGeom prst="rect">
            <a:avLst/>
          </a:prstGeom>
          <a:noFill/>
        </p:spPr>
        <p:txBody>
          <a:bodyPr wrap="none">
            <a:spAutoFit/>
          </a:bodyPr>
          <a:lstStyle/>
          <a:p>
            <a:pPr>
              <a:defRPr/>
            </a:pPr>
            <a:r>
              <a:rPr lang="es-ES" b="1" dirty="0">
                <a:latin typeface="+mn-lt"/>
              </a:rPr>
              <a:t>4.3. Capacitaciones y otras ayudas</a:t>
            </a:r>
            <a:endParaRPr lang="es-ES" dirty="0">
              <a:latin typeface="+mn-lt"/>
            </a:endParaRPr>
          </a:p>
        </p:txBody>
      </p:sp>
      <p:sp>
        <p:nvSpPr>
          <p:cNvPr id="40" name="39 Menos"/>
          <p:cNvSpPr/>
          <p:nvPr/>
        </p:nvSpPr>
        <p:spPr>
          <a:xfrm>
            <a:off x="4929188" y="2012950"/>
            <a:ext cx="4214812" cy="201613"/>
          </a:xfrm>
          <a:prstGeom prst="mathMinus">
            <a:avLst/>
          </a:prstGeom>
          <a:solidFill>
            <a:srgbClr val="9900CC"/>
          </a:solidFill>
          <a:ln>
            <a:solidFill>
              <a:srgbClr val="99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41" name="40 Rectángulo redondeado"/>
          <p:cNvSpPr/>
          <p:nvPr/>
        </p:nvSpPr>
        <p:spPr>
          <a:xfrm>
            <a:off x="2000250" y="3714750"/>
            <a:ext cx="6929438" cy="3000375"/>
          </a:xfrm>
          <a:prstGeom prst="roundRect">
            <a:avLst/>
          </a:prstGeom>
          <a:noFill/>
          <a:ln>
            <a:solidFill>
              <a:srgbClr val="99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43" name="42 CuadroTexto"/>
          <p:cNvSpPr txBox="1"/>
          <p:nvPr/>
        </p:nvSpPr>
        <p:spPr>
          <a:xfrm>
            <a:off x="2143125" y="3857625"/>
            <a:ext cx="6572250" cy="2800350"/>
          </a:xfrm>
          <a:prstGeom prst="rect">
            <a:avLst/>
          </a:prstGeom>
          <a:noFill/>
        </p:spPr>
        <p:txBody>
          <a:bodyPr>
            <a:spAutoFit/>
          </a:bodyPr>
          <a:lstStyle/>
          <a:p>
            <a:pPr>
              <a:defRPr/>
            </a:pPr>
            <a:r>
              <a:rPr lang="es-ES" sz="1600" b="1" dirty="0">
                <a:latin typeface="+mn-lt"/>
              </a:rPr>
              <a:t>Hay un comentario frecuente en el sentido de que capacitación y sensibilización no se ha hecho. Se muestra que el conocimiento y/o capacitaciones se ha quedado en el nivel de los líderes GEL, cuando se han hecho las capacitaciones y sensibilización se ha quedado en la parte de los funcionarios de nivel medio y bajo y no ha llegado a los directivos, por lo que se reclama que si se quiere impulsar seriamente los datos abiertos debe enfatizarse en sensibilizar a los directivos. </a:t>
            </a:r>
          </a:p>
          <a:p>
            <a:pPr>
              <a:defRPr/>
            </a:pPr>
            <a:endParaRPr lang="es-ES" sz="1600" b="1" dirty="0">
              <a:latin typeface="+mn-lt"/>
            </a:endParaRPr>
          </a:p>
          <a:p>
            <a:pPr>
              <a:defRPr/>
            </a:pPr>
            <a:r>
              <a:rPr lang="es-ES" sz="1600" b="1" dirty="0">
                <a:latin typeface="+mn-lt"/>
              </a:rPr>
              <a:t>Se sugiere que se abordada por sectores, y primero se comprendan y analicen los problemas que tienen cada sector, para luego ir a las entidades con la capacitación. </a:t>
            </a:r>
          </a:p>
        </p:txBody>
      </p:sp>
      <p:pic>
        <p:nvPicPr>
          <p:cNvPr id="17441" name="43 Imagen"/>
          <p:cNvPicPr>
            <a:picLocks noChangeAspect="1" noChangeArrowheads="1"/>
          </p:cNvPicPr>
          <p:nvPr/>
        </p:nvPicPr>
        <p:blipFill>
          <a:blip r:embed="rId9" cstate="print"/>
          <a:srcRect/>
          <a:stretch>
            <a:fillRect/>
          </a:stretch>
        </p:blipFill>
        <p:spPr bwMode="auto">
          <a:xfrm>
            <a:off x="500063" y="1785938"/>
            <a:ext cx="2143125" cy="1785937"/>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C:\Users\Lalis\Desktop\Figura.png"/>
          <p:cNvPicPr>
            <a:picLocks noChangeAspect="1" noChangeArrowheads="1"/>
          </p:cNvPicPr>
          <p:nvPr/>
        </p:nvPicPr>
        <p:blipFill>
          <a:blip r:embed="rId3" cstate="print"/>
          <a:srcRect/>
          <a:stretch>
            <a:fillRect/>
          </a:stretch>
        </p:blipFill>
        <p:spPr bwMode="auto">
          <a:xfrm>
            <a:off x="8748713" y="908050"/>
            <a:ext cx="282575" cy="739775"/>
          </a:xfrm>
          <a:prstGeom prst="rect">
            <a:avLst/>
          </a:prstGeom>
          <a:noFill/>
          <a:ln w="9525">
            <a:noFill/>
            <a:miter lim="800000"/>
            <a:headEnd/>
            <a:tailEnd/>
          </a:ln>
        </p:spPr>
      </p:pic>
      <p:pic>
        <p:nvPicPr>
          <p:cNvPr id="18435" name="Picture 2" descr="C:\Users\Lalis\Desktop\Figura.png"/>
          <p:cNvPicPr>
            <a:picLocks noChangeAspect="1" noChangeArrowheads="1"/>
          </p:cNvPicPr>
          <p:nvPr/>
        </p:nvPicPr>
        <p:blipFill>
          <a:blip r:embed="rId3" cstate="print"/>
          <a:srcRect/>
          <a:stretch>
            <a:fillRect/>
          </a:stretch>
        </p:blipFill>
        <p:spPr bwMode="auto">
          <a:xfrm>
            <a:off x="8748713" y="1773238"/>
            <a:ext cx="282575" cy="738187"/>
          </a:xfrm>
          <a:prstGeom prst="rect">
            <a:avLst/>
          </a:prstGeom>
          <a:noFill/>
          <a:ln w="9525">
            <a:noFill/>
            <a:miter lim="800000"/>
            <a:headEnd/>
            <a:tailEnd/>
          </a:ln>
        </p:spPr>
      </p:pic>
      <p:pic>
        <p:nvPicPr>
          <p:cNvPr id="18436" name="Picture 2" descr="C:\Users\Lalis\Desktop\Figura.png"/>
          <p:cNvPicPr>
            <a:picLocks noChangeAspect="1" noChangeArrowheads="1"/>
          </p:cNvPicPr>
          <p:nvPr/>
        </p:nvPicPr>
        <p:blipFill>
          <a:blip r:embed="rId3" cstate="print"/>
          <a:srcRect/>
          <a:stretch>
            <a:fillRect/>
          </a:stretch>
        </p:blipFill>
        <p:spPr bwMode="auto">
          <a:xfrm>
            <a:off x="8753475" y="6073775"/>
            <a:ext cx="282575" cy="739775"/>
          </a:xfrm>
          <a:prstGeom prst="rect">
            <a:avLst/>
          </a:prstGeom>
          <a:noFill/>
          <a:ln w="9525">
            <a:noFill/>
            <a:miter lim="800000"/>
            <a:headEnd/>
            <a:tailEnd/>
          </a:ln>
        </p:spPr>
      </p:pic>
      <p:pic>
        <p:nvPicPr>
          <p:cNvPr id="18437" name="Picture 2" descr="C:\Users\Lalis\Desktop\Figura.png"/>
          <p:cNvPicPr>
            <a:picLocks noChangeAspect="1" noChangeArrowheads="1"/>
          </p:cNvPicPr>
          <p:nvPr/>
        </p:nvPicPr>
        <p:blipFill>
          <a:blip r:embed="rId3" cstate="print"/>
          <a:srcRect/>
          <a:stretch>
            <a:fillRect/>
          </a:stretch>
        </p:blipFill>
        <p:spPr bwMode="auto">
          <a:xfrm>
            <a:off x="8748713" y="2636838"/>
            <a:ext cx="282575" cy="739775"/>
          </a:xfrm>
          <a:prstGeom prst="rect">
            <a:avLst/>
          </a:prstGeom>
          <a:noFill/>
          <a:ln w="9525">
            <a:noFill/>
            <a:miter lim="800000"/>
            <a:headEnd/>
            <a:tailEnd/>
          </a:ln>
        </p:spPr>
      </p:pic>
      <p:pic>
        <p:nvPicPr>
          <p:cNvPr id="18438" name="Picture 2" descr="C:\Users\Lalis\Desktop\Figura.png"/>
          <p:cNvPicPr>
            <a:picLocks noChangeAspect="1" noChangeArrowheads="1"/>
          </p:cNvPicPr>
          <p:nvPr/>
        </p:nvPicPr>
        <p:blipFill>
          <a:blip r:embed="rId3" cstate="print"/>
          <a:srcRect/>
          <a:stretch>
            <a:fillRect/>
          </a:stretch>
        </p:blipFill>
        <p:spPr bwMode="auto">
          <a:xfrm>
            <a:off x="8748713" y="6073775"/>
            <a:ext cx="282575" cy="739775"/>
          </a:xfrm>
          <a:prstGeom prst="rect">
            <a:avLst/>
          </a:prstGeom>
          <a:noFill/>
          <a:ln w="9525">
            <a:noFill/>
            <a:miter lim="800000"/>
            <a:headEnd/>
            <a:tailEnd/>
          </a:ln>
        </p:spPr>
      </p:pic>
      <p:pic>
        <p:nvPicPr>
          <p:cNvPr id="18439" name="Picture 2" descr="C:\Users\Lalis\Desktop\Figura.png"/>
          <p:cNvPicPr>
            <a:picLocks noChangeAspect="1" noChangeArrowheads="1"/>
          </p:cNvPicPr>
          <p:nvPr/>
        </p:nvPicPr>
        <p:blipFill>
          <a:blip r:embed="rId3" cstate="print"/>
          <a:srcRect/>
          <a:stretch>
            <a:fillRect/>
          </a:stretch>
        </p:blipFill>
        <p:spPr bwMode="auto">
          <a:xfrm>
            <a:off x="8748713" y="3500438"/>
            <a:ext cx="282575" cy="739775"/>
          </a:xfrm>
          <a:prstGeom prst="rect">
            <a:avLst/>
          </a:prstGeom>
          <a:noFill/>
          <a:ln w="9525">
            <a:noFill/>
            <a:miter lim="800000"/>
            <a:headEnd/>
            <a:tailEnd/>
          </a:ln>
        </p:spPr>
      </p:pic>
      <p:pic>
        <p:nvPicPr>
          <p:cNvPr id="18440" name="Picture 2" descr="C:\Users\Lalis\Desktop\Figura.png"/>
          <p:cNvPicPr>
            <a:picLocks noChangeAspect="1" noChangeArrowheads="1"/>
          </p:cNvPicPr>
          <p:nvPr/>
        </p:nvPicPr>
        <p:blipFill>
          <a:blip r:embed="rId3" cstate="print"/>
          <a:srcRect/>
          <a:stretch>
            <a:fillRect/>
          </a:stretch>
        </p:blipFill>
        <p:spPr bwMode="auto">
          <a:xfrm>
            <a:off x="8748713" y="6073775"/>
            <a:ext cx="282575" cy="739775"/>
          </a:xfrm>
          <a:prstGeom prst="rect">
            <a:avLst/>
          </a:prstGeom>
          <a:noFill/>
          <a:ln w="9525">
            <a:noFill/>
            <a:miter lim="800000"/>
            <a:headEnd/>
            <a:tailEnd/>
          </a:ln>
        </p:spPr>
      </p:pic>
      <p:pic>
        <p:nvPicPr>
          <p:cNvPr id="18441" name="Picture 2" descr="C:\Users\Lalis\Desktop\Figura.png"/>
          <p:cNvPicPr>
            <a:picLocks noChangeAspect="1" noChangeArrowheads="1"/>
          </p:cNvPicPr>
          <p:nvPr/>
        </p:nvPicPr>
        <p:blipFill>
          <a:blip r:embed="rId3" cstate="print"/>
          <a:srcRect/>
          <a:stretch>
            <a:fillRect/>
          </a:stretch>
        </p:blipFill>
        <p:spPr bwMode="auto">
          <a:xfrm>
            <a:off x="8753475" y="4365625"/>
            <a:ext cx="282575" cy="738188"/>
          </a:xfrm>
          <a:prstGeom prst="rect">
            <a:avLst/>
          </a:prstGeom>
          <a:noFill/>
          <a:ln w="9525">
            <a:noFill/>
            <a:miter lim="800000"/>
            <a:headEnd/>
            <a:tailEnd/>
          </a:ln>
        </p:spPr>
      </p:pic>
      <p:pic>
        <p:nvPicPr>
          <p:cNvPr id="18442" name="Picture 2" descr="C:\Users\Lalis\Desktop\Figura.png"/>
          <p:cNvPicPr>
            <a:picLocks noChangeAspect="1" noChangeArrowheads="1"/>
          </p:cNvPicPr>
          <p:nvPr/>
        </p:nvPicPr>
        <p:blipFill>
          <a:blip r:embed="rId3" cstate="print"/>
          <a:srcRect/>
          <a:stretch>
            <a:fillRect/>
          </a:stretch>
        </p:blipFill>
        <p:spPr bwMode="auto">
          <a:xfrm>
            <a:off x="8748713" y="5229225"/>
            <a:ext cx="282575" cy="739775"/>
          </a:xfrm>
          <a:prstGeom prst="rect">
            <a:avLst/>
          </a:prstGeom>
          <a:noFill/>
          <a:ln w="9525">
            <a:noFill/>
            <a:miter lim="800000"/>
            <a:headEnd/>
            <a:tailEnd/>
          </a:ln>
        </p:spPr>
      </p:pic>
      <p:pic>
        <p:nvPicPr>
          <p:cNvPr id="18443" name="Picture 2" descr="C:\Users\Lalis\Desktop\Figura.png"/>
          <p:cNvPicPr>
            <a:picLocks noChangeAspect="1" noChangeArrowheads="1"/>
          </p:cNvPicPr>
          <p:nvPr/>
        </p:nvPicPr>
        <p:blipFill>
          <a:blip r:embed="rId3" cstate="print"/>
          <a:srcRect/>
          <a:stretch>
            <a:fillRect/>
          </a:stretch>
        </p:blipFill>
        <p:spPr bwMode="auto">
          <a:xfrm>
            <a:off x="8748713" y="6073775"/>
            <a:ext cx="282575" cy="739775"/>
          </a:xfrm>
          <a:prstGeom prst="rect">
            <a:avLst/>
          </a:prstGeom>
          <a:noFill/>
          <a:ln w="9525">
            <a:noFill/>
            <a:miter lim="800000"/>
            <a:headEnd/>
            <a:tailEnd/>
          </a:ln>
        </p:spPr>
      </p:pic>
      <p:pic>
        <p:nvPicPr>
          <p:cNvPr id="18444" name="Picture 2" descr="C:\Users\Lalis\Desktop\Figura.png"/>
          <p:cNvPicPr>
            <a:picLocks noChangeAspect="1" noChangeArrowheads="1"/>
          </p:cNvPicPr>
          <p:nvPr/>
        </p:nvPicPr>
        <p:blipFill>
          <a:blip r:embed="rId3" cstate="print"/>
          <a:srcRect/>
          <a:stretch>
            <a:fillRect/>
          </a:stretch>
        </p:blipFill>
        <p:spPr bwMode="auto">
          <a:xfrm>
            <a:off x="8748713" y="5229225"/>
            <a:ext cx="282575" cy="739775"/>
          </a:xfrm>
          <a:prstGeom prst="rect">
            <a:avLst/>
          </a:prstGeom>
          <a:noFill/>
          <a:ln w="9525">
            <a:noFill/>
            <a:miter lim="800000"/>
            <a:headEnd/>
            <a:tailEnd/>
          </a:ln>
        </p:spPr>
      </p:pic>
      <p:pic>
        <p:nvPicPr>
          <p:cNvPr id="18445" name="Picture 2" descr="C:\Users\Lalis\Desktop\Figura.png"/>
          <p:cNvPicPr>
            <a:picLocks noChangeAspect="1" noChangeArrowheads="1"/>
          </p:cNvPicPr>
          <p:nvPr/>
        </p:nvPicPr>
        <p:blipFill>
          <a:blip r:embed="rId3" cstate="print"/>
          <a:srcRect/>
          <a:stretch>
            <a:fillRect/>
          </a:stretch>
        </p:blipFill>
        <p:spPr bwMode="auto">
          <a:xfrm>
            <a:off x="8748713" y="5229225"/>
            <a:ext cx="282575" cy="739775"/>
          </a:xfrm>
          <a:prstGeom prst="rect">
            <a:avLst/>
          </a:prstGeom>
          <a:noFill/>
          <a:ln w="9525">
            <a:noFill/>
            <a:miter lim="800000"/>
            <a:headEnd/>
            <a:tailEnd/>
          </a:ln>
        </p:spPr>
      </p:pic>
      <p:pic>
        <p:nvPicPr>
          <p:cNvPr id="18446" name="Picture 2" descr="C:\Users\Lalis\Desktop\Figura.png"/>
          <p:cNvPicPr>
            <a:picLocks noChangeAspect="1" noChangeArrowheads="1"/>
          </p:cNvPicPr>
          <p:nvPr/>
        </p:nvPicPr>
        <p:blipFill>
          <a:blip r:embed="rId3" cstate="print"/>
          <a:srcRect/>
          <a:stretch>
            <a:fillRect/>
          </a:stretch>
        </p:blipFill>
        <p:spPr bwMode="auto">
          <a:xfrm>
            <a:off x="8748713" y="4365625"/>
            <a:ext cx="282575" cy="738188"/>
          </a:xfrm>
          <a:prstGeom prst="rect">
            <a:avLst/>
          </a:prstGeom>
          <a:noFill/>
          <a:ln w="9525">
            <a:noFill/>
            <a:miter lim="800000"/>
            <a:headEnd/>
            <a:tailEnd/>
          </a:ln>
        </p:spPr>
      </p:pic>
      <p:pic>
        <p:nvPicPr>
          <p:cNvPr id="18447" name="Picture 2" descr="C:\Users\Lalis\Desktop\Figura.png"/>
          <p:cNvPicPr>
            <a:picLocks noChangeAspect="1" noChangeArrowheads="1"/>
          </p:cNvPicPr>
          <p:nvPr/>
        </p:nvPicPr>
        <p:blipFill>
          <a:blip r:embed="rId3" cstate="print"/>
          <a:srcRect/>
          <a:stretch>
            <a:fillRect/>
          </a:stretch>
        </p:blipFill>
        <p:spPr bwMode="auto">
          <a:xfrm>
            <a:off x="8748713" y="6092825"/>
            <a:ext cx="282575" cy="739775"/>
          </a:xfrm>
          <a:prstGeom prst="rect">
            <a:avLst/>
          </a:prstGeom>
          <a:noFill/>
          <a:ln w="9525">
            <a:noFill/>
            <a:miter lim="800000"/>
            <a:headEnd/>
            <a:tailEnd/>
          </a:ln>
        </p:spPr>
      </p:pic>
      <p:pic>
        <p:nvPicPr>
          <p:cNvPr id="18448" name="Picture 2" descr="C:\Users\Lalis\Desktop\Figura.png"/>
          <p:cNvPicPr>
            <a:picLocks noChangeAspect="1" noChangeArrowheads="1"/>
          </p:cNvPicPr>
          <p:nvPr/>
        </p:nvPicPr>
        <p:blipFill>
          <a:blip r:embed="rId3" cstate="print"/>
          <a:srcRect/>
          <a:stretch>
            <a:fillRect/>
          </a:stretch>
        </p:blipFill>
        <p:spPr bwMode="auto">
          <a:xfrm>
            <a:off x="8748713" y="5229225"/>
            <a:ext cx="282575" cy="739775"/>
          </a:xfrm>
          <a:prstGeom prst="rect">
            <a:avLst/>
          </a:prstGeom>
          <a:noFill/>
          <a:ln w="9525">
            <a:noFill/>
            <a:miter lim="800000"/>
            <a:headEnd/>
            <a:tailEnd/>
          </a:ln>
        </p:spPr>
      </p:pic>
      <p:pic>
        <p:nvPicPr>
          <p:cNvPr id="18449" name="Picture 2" descr="C:\Users\Lalis\Desktop\Figura.png"/>
          <p:cNvPicPr>
            <a:picLocks noChangeAspect="1" noChangeArrowheads="1"/>
          </p:cNvPicPr>
          <p:nvPr/>
        </p:nvPicPr>
        <p:blipFill>
          <a:blip r:embed="rId3" cstate="print"/>
          <a:srcRect/>
          <a:stretch>
            <a:fillRect/>
          </a:stretch>
        </p:blipFill>
        <p:spPr bwMode="auto">
          <a:xfrm>
            <a:off x="8748713" y="4365625"/>
            <a:ext cx="282575" cy="738188"/>
          </a:xfrm>
          <a:prstGeom prst="rect">
            <a:avLst/>
          </a:prstGeom>
          <a:noFill/>
          <a:ln w="9525">
            <a:noFill/>
            <a:miter lim="800000"/>
            <a:headEnd/>
            <a:tailEnd/>
          </a:ln>
        </p:spPr>
      </p:pic>
      <p:pic>
        <p:nvPicPr>
          <p:cNvPr id="18450" name="Picture 2" descr="C:\Users\Lalis\Desktop\Figura.png"/>
          <p:cNvPicPr>
            <a:picLocks noChangeAspect="1" noChangeArrowheads="1"/>
          </p:cNvPicPr>
          <p:nvPr/>
        </p:nvPicPr>
        <p:blipFill>
          <a:blip r:embed="rId3" cstate="print"/>
          <a:srcRect/>
          <a:stretch>
            <a:fillRect/>
          </a:stretch>
        </p:blipFill>
        <p:spPr bwMode="auto">
          <a:xfrm>
            <a:off x="8748713" y="3500438"/>
            <a:ext cx="282575" cy="739775"/>
          </a:xfrm>
          <a:prstGeom prst="rect">
            <a:avLst/>
          </a:prstGeom>
          <a:noFill/>
          <a:ln w="9525">
            <a:noFill/>
            <a:miter lim="800000"/>
            <a:headEnd/>
            <a:tailEnd/>
          </a:ln>
        </p:spPr>
      </p:pic>
      <p:pic>
        <p:nvPicPr>
          <p:cNvPr id="18451" name="Picture 2" descr="C:\Users\Lalis\Desktop\Figura.png"/>
          <p:cNvPicPr>
            <a:picLocks noChangeAspect="1" noChangeArrowheads="1"/>
          </p:cNvPicPr>
          <p:nvPr/>
        </p:nvPicPr>
        <p:blipFill>
          <a:blip r:embed="rId3" cstate="print"/>
          <a:srcRect/>
          <a:stretch>
            <a:fillRect/>
          </a:stretch>
        </p:blipFill>
        <p:spPr bwMode="auto">
          <a:xfrm>
            <a:off x="8748713" y="3500438"/>
            <a:ext cx="282575" cy="739775"/>
          </a:xfrm>
          <a:prstGeom prst="rect">
            <a:avLst/>
          </a:prstGeom>
          <a:noFill/>
          <a:ln w="9525">
            <a:noFill/>
            <a:miter lim="800000"/>
            <a:headEnd/>
            <a:tailEnd/>
          </a:ln>
        </p:spPr>
      </p:pic>
      <p:pic>
        <p:nvPicPr>
          <p:cNvPr id="18452" name="Picture 2" descr="C:\Users\Lalis\Desktop\Figura.png"/>
          <p:cNvPicPr>
            <a:picLocks noChangeAspect="1" noChangeArrowheads="1"/>
          </p:cNvPicPr>
          <p:nvPr/>
        </p:nvPicPr>
        <p:blipFill>
          <a:blip r:embed="rId3" cstate="print"/>
          <a:srcRect/>
          <a:stretch>
            <a:fillRect/>
          </a:stretch>
        </p:blipFill>
        <p:spPr bwMode="auto">
          <a:xfrm>
            <a:off x="8748713" y="2636838"/>
            <a:ext cx="282575" cy="739775"/>
          </a:xfrm>
          <a:prstGeom prst="rect">
            <a:avLst/>
          </a:prstGeom>
          <a:noFill/>
          <a:ln w="9525">
            <a:noFill/>
            <a:miter lim="800000"/>
            <a:headEnd/>
            <a:tailEnd/>
          </a:ln>
        </p:spPr>
      </p:pic>
      <p:pic>
        <p:nvPicPr>
          <p:cNvPr id="18453" name="Picture 2" descr="C:\Users\Lalis\Desktop\Figura.png"/>
          <p:cNvPicPr>
            <a:picLocks noChangeAspect="1" noChangeArrowheads="1"/>
          </p:cNvPicPr>
          <p:nvPr/>
        </p:nvPicPr>
        <p:blipFill>
          <a:blip r:embed="rId3" cstate="print"/>
          <a:srcRect/>
          <a:stretch>
            <a:fillRect/>
          </a:stretch>
        </p:blipFill>
        <p:spPr bwMode="auto">
          <a:xfrm>
            <a:off x="8748713" y="6092825"/>
            <a:ext cx="282575" cy="739775"/>
          </a:xfrm>
          <a:prstGeom prst="rect">
            <a:avLst/>
          </a:prstGeom>
          <a:noFill/>
          <a:ln w="9525">
            <a:noFill/>
            <a:miter lim="800000"/>
            <a:headEnd/>
            <a:tailEnd/>
          </a:ln>
        </p:spPr>
      </p:pic>
      <p:pic>
        <p:nvPicPr>
          <p:cNvPr id="18454" name="Picture 2" descr="C:\Users\Lalis\Desktop\Figura.png"/>
          <p:cNvPicPr>
            <a:picLocks noChangeAspect="1" noChangeArrowheads="1"/>
          </p:cNvPicPr>
          <p:nvPr/>
        </p:nvPicPr>
        <p:blipFill>
          <a:blip r:embed="rId3" cstate="print"/>
          <a:srcRect/>
          <a:stretch>
            <a:fillRect/>
          </a:stretch>
        </p:blipFill>
        <p:spPr bwMode="auto">
          <a:xfrm>
            <a:off x="8748713" y="1773238"/>
            <a:ext cx="282575" cy="738187"/>
          </a:xfrm>
          <a:prstGeom prst="rect">
            <a:avLst/>
          </a:prstGeom>
          <a:noFill/>
          <a:ln w="9525">
            <a:noFill/>
            <a:miter lim="800000"/>
            <a:headEnd/>
            <a:tailEnd/>
          </a:ln>
        </p:spPr>
      </p:pic>
      <p:pic>
        <p:nvPicPr>
          <p:cNvPr id="18455" name="Picture 2" descr="C:\Users\Lalis\Desktop\Figura.png"/>
          <p:cNvPicPr>
            <a:picLocks noChangeAspect="1" noChangeArrowheads="1"/>
          </p:cNvPicPr>
          <p:nvPr/>
        </p:nvPicPr>
        <p:blipFill>
          <a:blip r:embed="rId3" cstate="print"/>
          <a:srcRect/>
          <a:stretch>
            <a:fillRect/>
          </a:stretch>
        </p:blipFill>
        <p:spPr bwMode="auto">
          <a:xfrm>
            <a:off x="8748713" y="4365625"/>
            <a:ext cx="282575" cy="738188"/>
          </a:xfrm>
          <a:prstGeom prst="rect">
            <a:avLst/>
          </a:prstGeom>
          <a:noFill/>
          <a:ln w="9525">
            <a:noFill/>
            <a:miter lim="800000"/>
            <a:headEnd/>
            <a:tailEnd/>
          </a:ln>
        </p:spPr>
      </p:pic>
      <p:sp>
        <p:nvSpPr>
          <p:cNvPr id="38" name="37 Rectángulo"/>
          <p:cNvSpPr/>
          <p:nvPr/>
        </p:nvSpPr>
        <p:spPr>
          <a:xfrm>
            <a:off x="107950" y="6021388"/>
            <a:ext cx="395288" cy="18891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39" name="38 Rectángulo"/>
          <p:cNvSpPr/>
          <p:nvPr/>
        </p:nvSpPr>
        <p:spPr>
          <a:xfrm>
            <a:off x="107950" y="6308725"/>
            <a:ext cx="395288" cy="188913"/>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2" name="41 Rectángulo"/>
          <p:cNvSpPr/>
          <p:nvPr/>
        </p:nvSpPr>
        <p:spPr>
          <a:xfrm>
            <a:off x="107950" y="6624638"/>
            <a:ext cx="395288" cy="188912"/>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graphicFrame>
        <p:nvGraphicFramePr>
          <p:cNvPr id="35" name="34 Diagrama"/>
          <p:cNvGraphicFramePr/>
          <p:nvPr/>
        </p:nvGraphicFramePr>
        <p:xfrm>
          <a:off x="1857356" y="1000108"/>
          <a:ext cx="5072098" cy="64633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3" name="32 CuadroTexto"/>
          <p:cNvSpPr txBox="1"/>
          <p:nvPr/>
        </p:nvSpPr>
        <p:spPr>
          <a:xfrm>
            <a:off x="5286375" y="1643063"/>
            <a:ext cx="3440113" cy="369887"/>
          </a:xfrm>
          <a:prstGeom prst="rect">
            <a:avLst/>
          </a:prstGeom>
          <a:noFill/>
        </p:spPr>
        <p:txBody>
          <a:bodyPr wrap="none">
            <a:spAutoFit/>
          </a:bodyPr>
          <a:lstStyle/>
          <a:p>
            <a:pPr>
              <a:defRPr/>
            </a:pPr>
            <a:r>
              <a:rPr lang="es-ES" b="1" dirty="0">
                <a:latin typeface="+mn-lt"/>
              </a:rPr>
              <a:t>4.3. Capacitaciones y otras ayudas</a:t>
            </a:r>
            <a:endParaRPr lang="es-ES" dirty="0">
              <a:latin typeface="+mn-lt"/>
            </a:endParaRPr>
          </a:p>
        </p:txBody>
      </p:sp>
      <p:sp>
        <p:nvSpPr>
          <p:cNvPr id="40" name="39 Menos"/>
          <p:cNvSpPr/>
          <p:nvPr/>
        </p:nvSpPr>
        <p:spPr>
          <a:xfrm>
            <a:off x="4929188" y="2012950"/>
            <a:ext cx="4214812" cy="201613"/>
          </a:xfrm>
          <a:prstGeom prst="mathMinus">
            <a:avLst/>
          </a:prstGeom>
          <a:solidFill>
            <a:srgbClr val="9900CC"/>
          </a:solidFill>
          <a:ln>
            <a:solidFill>
              <a:srgbClr val="99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41" name="40 Rectángulo redondeado"/>
          <p:cNvSpPr/>
          <p:nvPr/>
        </p:nvSpPr>
        <p:spPr>
          <a:xfrm>
            <a:off x="1928813" y="4572000"/>
            <a:ext cx="6929437" cy="1785938"/>
          </a:xfrm>
          <a:prstGeom prst="roundRect">
            <a:avLst/>
          </a:prstGeom>
          <a:noFill/>
          <a:ln>
            <a:solidFill>
              <a:srgbClr val="99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43" name="42 CuadroTexto"/>
          <p:cNvSpPr txBox="1"/>
          <p:nvPr/>
        </p:nvSpPr>
        <p:spPr>
          <a:xfrm>
            <a:off x="2071688" y="4651375"/>
            <a:ext cx="6572250" cy="1570038"/>
          </a:xfrm>
          <a:prstGeom prst="rect">
            <a:avLst/>
          </a:prstGeom>
          <a:noFill/>
        </p:spPr>
        <p:txBody>
          <a:bodyPr>
            <a:spAutoFit/>
          </a:bodyPr>
          <a:lstStyle/>
          <a:p>
            <a:pPr>
              <a:defRPr/>
            </a:pPr>
            <a:r>
              <a:rPr lang="es-ES" sz="1600" b="1" dirty="0">
                <a:latin typeface="+mn-lt"/>
              </a:rPr>
              <a:t>Se comenta que la razón para que la gran mayoría de entidades no haya abierto aún sus datos tiene que ver con que aún no se tiene bien claro la tarea a realizar y la amplitud del manual. Señalan también como explicación que el tema es muy complejo, así como el miedo que hay en las entidades a abrir sus datos, por ej. que si abre los datos que va a pasar, si esos son, o no los datos que hay que abrir</a:t>
            </a:r>
            <a:r>
              <a:rPr lang="es-ES" sz="1600" dirty="0"/>
              <a:t>. </a:t>
            </a:r>
          </a:p>
        </p:txBody>
      </p:sp>
      <p:pic>
        <p:nvPicPr>
          <p:cNvPr id="18465" name="il_fi" descr="http://www.tecnocosas.es/images/proteccion_de_datos_en_las_redes_sociales.jpg"/>
          <p:cNvPicPr>
            <a:picLocks noChangeAspect="1" noChangeArrowheads="1"/>
          </p:cNvPicPr>
          <p:nvPr/>
        </p:nvPicPr>
        <p:blipFill>
          <a:blip r:embed="rId9" cstate="print"/>
          <a:srcRect/>
          <a:stretch>
            <a:fillRect/>
          </a:stretch>
        </p:blipFill>
        <p:spPr bwMode="auto">
          <a:xfrm>
            <a:off x="571500" y="2071688"/>
            <a:ext cx="4357688" cy="2214562"/>
          </a:xfrm>
          <a:prstGeom prst="rect">
            <a:avLst/>
          </a:prstGeom>
          <a:noFill/>
          <a:ln w="9525">
            <a:noFill/>
            <a:miter lim="800000"/>
            <a:headEnd/>
            <a:tailEnd/>
          </a:ln>
        </p:spPr>
      </p:pic>
      <p:sp>
        <p:nvSpPr>
          <p:cNvPr id="34" name="40 CuadroTexto"/>
          <p:cNvSpPr txBox="1">
            <a:spLocks noChangeArrowheads="1"/>
          </p:cNvSpPr>
          <p:nvPr/>
        </p:nvSpPr>
        <p:spPr bwMode="auto">
          <a:xfrm>
            <a:off x="0" y="404813"/>
            <a:ext cx="6876256" cy="523220"/>
          </a:xfrm>
          <a:prstGeom prst="rect">
            <a:avLst/>
          </a:prstGeom>
          <a:solidFill>
            <a:srgbClr val="800080"/>
          </a:solidFill>
          <a:ln w="9525">
            <a:noFill/>
            <a:miter lim="800000"/>
            <a:headEnd/>
            <a:tailEnd/>
          </a:ln>
        </p:spPr>
        <p:txBody>
          <a:bodyPr wrap="square">
            <a:spAutoFit/>
          </a:bodyPr>
          <a:lstStyle/>
          <a:p>
            <a:r>
              <a:rPr lang="es-ES" sz="2800" dirty="0" smtClean="0">
                <a:solidFill>
                  <a:schemeClr val="bg1"/>
                </a:solidFill>
                <a:latin typeface="Calibri" pitchFamily="34" charset="0"/>
              </a:rPr>
              <a:t>2.3.2. RESULTADOS ENTIDADES  </a:t>
            </a:r>
            <a:r>
              <a:rPr lang="es-ES" sz="2800" dirty="0">
                <a:solidFill>
                  <a:schemeClr val="bg1"/>
                </a:solidFill>
                <a:latin typeface="Calibri" pitchFamily="34" charset="0"/>
              </a:rPr>
              <a:t>NACIONALES</a:t>
            </a: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C:\Users\Lalis\Desktop\Figura.png"/>
          <p:cNvPicPr>
            <a:picLocks noChangeAspect="1" noChangeArrowheads="1"/>
          </p:cNvPicPr>
          <p:nvPr/>
        </p:nvPicPr>
        <p:blipFill>
          <a:blip r:embed="rId3" cstate="print"/>
          <a:srcRect/>
          <a:stretch>
            <a:fillRect/>
          </a:stretch>
        </p:blipFill>
        <p:spPr bwMode="auto">
          <a:xfrm>
            <a:off x="8748713" y="908050"/>
            <a:ext cx="282575" cy="739775"/>
          </a:xfrm>
          <a:prstGeom prst="rect">
            <a:avLst/>
          </a:prstGeom>
          <a:noFill/>
          <a:ln w="9525">
            <a:noFill/>
            <a:miter lim="800000"/>
            <a:headEnd/>
            <a:tailEnd/>
          </a:ln>
        </p:spPr>
      </p:pic>
      <p:pic>
        <p:nvPicPr>
          <p:cNvPr id="19459" name="Picture 2" descr="C:\Users\Lalis\Desktop\Figura.png"/>
          <p:cNvPicPr>
            <a:picLocks noChangeAspect="1" noChangeArrowheads="1"/>
          </p:cNvPicPr>
          <p:nvPr/>
        </p:nvPicPr>
        <p:blipFill>
          <a:blip r:embed="rId3" cstate="print"/>
          <a:srcRect/>
          <a:stretch>
            <a:fillRect/>
          </a:stretch>
        </p:blipFill>
        <p:spPr bwMode="auto">
          <a:xfrm>
            <a:off x="8748713" y="1773238"/>
            <a:ext cx="282575" cy="738187"/>
          </a:xfrm>
          <a:prstGeom prst="rect">
            <a:avLst/>
          </a:prstGeom>
          <a:noFill/>
          <a:ln w="9525">
            <a:noFill/>
            <a:miter lim="800000"/>
            <a:headEnd/>
            <a:tailEnd/>
          </a:ln>
        </p:spPr>
      </p:pic>
      <p:pic>
        <p:nvPicPr>
          <p:cNvPr id="19460" name="Picture 2" descr="C:\Users\Lalis\Desktop\Figura.png"/>
          <p:cNvPicPr>
            <a:picLocks noChangeAspect="1" noChangeArrowheads="1"/>
          </p:cNvPicPr>
          <p:nvPr/>
        </p:nvPicPr>
        <p:blipFill>
          <a:blip r:embed="rId3" cstate="print"/>
          <a:srcRect/>
          <a:stretch>
            <a:fillRect/>
          </a:stretch>
        </p:blipFill>
        <p:spPr bwMode="auto">
          <a:xfrm>
            <a:off x="8753475" y="6073775"/>
            <a:ext cx="282575" cy="739775"/>
          </a:xfrm>
          <a:prstGeom prst="rect">
            <a:avLst/>
          </a:prstGeom>
          <a:noFill/>
          <a:ln w="9525">
            <a:noFill/>
            <a:miter lim="800000"/>
            <a:headEnd/>
            <a:tailEnd/>
          </a:ln>
        </p:spPr>
      </p:pic>
      <p:pic>
        <p:nvPicPr>
          <p:cNvPr id="19461" name="Picture 2" descr="C:\Users\Lalis\Desktop\Figura.png"/>
          <p:cNvPicPr>
            <a:picLocks noChangeAspect="1" noChangeArrowheads="1"/>
          </p:cNvPicPr>
          <p:nvPr/>
        </p:nvPicPr>
        <p:blipFill>
          <a:blip r:embed="rId3" cstate="print"/>
          <a:srcRect/>
          <a:stretch>
            <a:fillRect/>
          </a:stretch>
        </p:blipFill>
        <p:spPr bwMode="auto">
          <a:xfrm>
            <a:off x="8748713" y="2636838"/>
            <a:ext cx="282575" cy="739775"/>
          </a:xfrm>
          <a:prstGeom prst="rect">
            <a:avLst/>
          </a:prstGeom>
          <a:noFill/>
          <a:ln w="9525">
            <a:noFill/>
            <a:miter lim="800000"/>
            <a:headEnd/>
            <a:tailEnd/>
          </a:ln>
        </p:spPr>
      </p:pic>
      <p:pic>
        <p:nvPicPr>
          <p:cNvPr id="19462" name="Picture 2" descr="C:\Users\Lalis\Desktop\Figura.png"/>
          <p:cNvPicPr>
            <a:picLocks noChangeAspect="1" noChangeArrowheads="1"/>
          </p:cNvPicPr>
          <p:nvPr/>
        </p:nvPicPr>
        <p:blipFill>
          <a:blip r:embed="rId3" cstate="print"/>
          <a:srcRect/>
          <a:stretch>
            <a:fillRect/>
          </a:stretch>
        </p:blipFill>
        <p:spPr bwMode="auto">
          <a:xfrm>
            <a:off x="8748713" y="6073775"/>
            <a:ext cx="282575" cy="739775"/>
          </a:xfrm>
          <a:prstGeom prst="rect">
            <a:avLst/>
          </a:prstGeom>
          <a:noFill/>
          <a:ln w="9525">
            <a:noFill/>
            <a:miter lim="800000"/>
            <a:headEnd/>
            <a:tailEnd/>
          </a:ln>
        </p:spPr>
      </p:pic>
      <p:pic>
        <p:nvPicPr>
          <p:cNvPr id="19463" name="Picture 2" descr="C:\Users\Lalis\Desktop\Figura.png"/>
          <p:cNvPicPr>
            <a:picLocks noChangeAspect="1" noChangeArrowheads="1"/>
          </p:cNvPicPr>
          <p:nvPr/>
        </p:nvPicPr>
        <p:blipFill>
          <a:blip r:embed="rId3" cstate="print"/>
          <a:srcRect/>
          <a:stretch>
            <a:fillRect/>
          </a:stretch>
        </p:blipFill>
        <p:spPr bwMode="auto">
          <a:xfrm>
            <a:off x="8748713" y="3500438"/>
            <a:ext cx="282575" cy="739775"/>
          </a:xfrm>
          <a:prstGeom prst="rect">
            <a:avLst/>
          </a:prstGeom>
          <a:noFill/>
          <a:ln w="9525">
            <a:noFill/>
            <a:miter lim="800000"/>
            <a:headEnd/>
            <a:tailEnd/>
          </a:ln>
        </p:spPr>
      </p:pic>
      <p:pic>
        <p:nvPicPr>
          <p:cNvPr id="19464" name="Picture 2" descr="C:\Users\Lalis\Desktop\Figura.png"/>
          <p:cNvPicPr>
            <a:picLocks noChangeAspect="1" noChangeArrowheads="1"/>
          </p:cNvPicPr>
          <p:nvPr/>
        </p:nvPicPr>
        <p:blipFill>
          <a:blip r:embed="rId3" cstate="print"/>
          <a:srcRect/>
          <a:stretch>
            <a:fillRect/>
          </a:stretch>
        </p:blipFill>
        <p:spPr bwMode="auto">
          <a:xfrm>
            <a:off x="8748713" y="6073775"/>
            <a:ext cx="282575" cy="739775"/>
          </a:xfrm>
          <a:prstGeom prst="rect">
            <a:avLst/>
          </a:prstGeom>
          <a:noFill/>
          <a:ln w="9525">
            <a:noFill/>
            <a:miter lim="800000"/>
            <a:headEnd/>
            <a:tailEnd/>
          </a:ln>
        </p:spPr>
      </p:pic>
      <p:pic>
        <p:nvPicPr>
          <p:cNvPr id="19465" name="Picture 2" descr="C:\Users\Lalis\Desktop\Figura.png"/>
          <p:cNvPicPr>
            <a:picLocks noChangeAspect="1" noChangeArrowheads="1"/>
          </p:cNvPicPr>
          <p:nvPr/>
        </p:nvPicPr>
        <p:blipFill>
          <a:blip r:embed="rId3" cstate="print"/>
          <a:srcRect/>
          <a:stretch>
            <a:fillRect/>
          </a:stretch>
        </p:blipFill>
        <p:spPr bwMode="auto">
          <a:xfrm>
            <a:off x="8753475" y="4365625"/>
            <a:ext cx="282575" cy="738188"/>
          </a:xfrm>
          <a:prstGeom prst="rect">
            <a:avLst/>
          </a:prstGeom>
          <a:noFill/>
          <a:ln w="9525">
            <a:noFill/>
            <a:miter lim="800000"/>
            <a:headEnd/>
            <a:tailEnd/>
          </a:ln>
        </p:spPr>
      </p:pic>
      <p:pic>
        <p:nvPicPr>
          <p:cNvPr id="19466" name="Picture 2" descr="C:\Users\Lalis\Desktop\Figura.png"/>
          <p:cNvPicPr>
            <a:picLocks noChangeAspect="1" noChangeArrowheads="1"/>
          </p:cNvPicPr>
          <p:nvPr/>
        </p:nvPicPr>
        <p:blipFill>
          <a:blip r:embed="rId3" cstate="print"/>
          <a:srcRect/>
          <a:stretch>
            <a:fillRect/>
          </a:stretch>
        </p:blipFill>
        <p:spPr bwMode="auto">
          <a:xfrm>
            <a:off x="8748713" y="5229225"/>
            <a:ext cx="282575" cy="739775"/>
          </a:xfrm>
          <a:prstGeom prst="rect">
            <a:avLst/>
          </a:prstGeom>
          <a:noFill/>
          <a:ln w="9525">
            <a:noFill/>
            <a:miter lim="800000"/>
            <a:headEnd/>
            <a:tailEnd/>
          </a:ln>
        </p:spPr>
      </p:pic>
      <p:pic>
        <p:nvPicPr>
          <p:cNvPr id="19467" name="Picture 2" descr="C:\Users\Lalis\Desktop\Figura.png"/>
          <p:cNvPicPr>
            <a:picLocks noChangeAspect="1" noChangeArrowheads="1"/>
          </p:cNvPicPr>
          <p:nvPr/>
        </p:nvPicPr>
        <p:blipFill>
          <a:blip r:embed="rId3" cstate="print"/>
          <a:srcRect/>
          <a:stretch>
            <a:fillRect/>
          </a:stretch>
        </p:blipFill>
        <p:spPr bwMode="auto">
          <a:xfrm>
            <a:off x="8748713" y="6073775"/>
            <a:ext cx="282575" cy="739775"/>
          </a:xfrm>
          <a:prstGeom prst="rect">
            <a:avLst/>
          </a:prstGeom>
          <a:noFill/>
          <a:ln w="9525">
            <a:noFill/>
            <a:miter lim="800000"/>
            <a:headEnd/>
            <a:tailEnd/>
          </a:ln>
        </p:spPr>
      </p:pic>
      <p:pic>
        <p:nvPicPr>
          <p:cNvPr id="19468" name="Picture 2" descr="C:\Users\Lalis\Desktop\Figura.png"/>
          <p:cNvPicPr>
            <a:picLocks noChangeAspect="1" noChangeArrowheads="1"/>
          </p:cNvPicPr>
          <p:nvPr/>
        </p:nvPicPr>
        <p:blipFill>
          <a:blip r:embed="rId3" cstate="print"/>
          <a:srcRect/>
          <a:stretch>
            <a:fillRect/>
          </a:stretch>
        </p:blipFill>
        <p:spPr bwMode="auto">
          <a:xfrm>
            <a:off x="8748713" y="5229225"/>
            <a:ext cx="282575" cy="739775"/>
          </a:xfrm>
          <a:prstGeom prst="rect">
            <a:avLst/>
          </a:prstGeom>
          <a:noFill/>
          <a:ln w="9525">
            <a:noFill/>
            <a:miter lim="800000"/>
            <a:headEnd/>
            <a:tailEnd/>
          </a:ln>
        </p:spPr>
      </p:pic>
      <p:pic>
        <p:nvPicPr>
          <p:cNvPr id="19469" name="Picture 2" descr="C:\Users\Lalis\Desktop\Figura.png"/>
          <p:cNvPicPr>
            <a:picLocks noChangeAspect="1" noChangeArrowheads="1"/>
          </p:cNvPicPr>
          <p:nvPr/>
        </p:nvPicPr>
        <p:blipFill>
          <a:blip r:embed="rId3" cstate="print"/>
          <a:srcRect/>
          <a:stretch>
            <a:fillRect/>
          </a:stretch>
        </p:blipFill>
        <p:spPr bwMode="auto">
          <a:xfrm>
            <a:off x="8748713" y="5229225"/>
            <a:ext cx="282575" cy="739775"/>
          </a:xfrm>
          <a:prstGeom prst="rect">
            <a:avLst/>
          </a:prstGeom>
          <a:noFill/>
          <a:ln w="9525">
            <a:noFill/>
            <a:miter lim="800000"/>
            <a:headEnd/>
            <a:tailEnd/>
          </a:ln>
        </p:spPr>
      </p:pic>
      <p:pic>
        <p:nvPicPr>
          <p:cNvPr id="19470" name="Picture 2" descr="C:\Users\Lalis\Desktop\Figura.png"/>
          <p:cNvPicPr>
            <a:picLocks noChangeAspect="1" noChangeArrowheads="1"/>
          </p:cNvPicPr>
          <p:nvPr/>
        </p:nvPicPr>
        <p:blipFill>
          <a:blip r:embed="rId3" cstate="print"/>
          <a:srcRect/>
          <a:stretch>
            <a:fillRect/>
          </a:stretch>
        </p:blipFill>
        <p:spPr bwMode="auto">
          <a:xfrm>
            <a:off x="8748713" y="4365625"/>
            <a:ext cx="282575" cy="738188"/>
          </a:xfrm>
          <a:prstGeom prst="rect">
            <a:avLst/>
          </a:prstGeom>
          <a:noFill/>
          <a:ln w="9525">
            <a:noFill/>
            <a:miter lim="800000"/>
            <a:headEnd/>
            <a:tailEnd/>
          </a:ln>
        </p:spPr>
      </p:pic>
      <p:pic>
        <p:nvPicPr>
          <p:cNvPr id="19471" name="Picture 2" descr="C:\Users\Lalis\Desktop\Figura.png"/>
          <p:cNvPicPr>
            <a:picLocks noChangeAspect="1" noChangeArrowheads="1"/>
          </p:cNvPicPr>
          <p:nvPr/>
        </p:nvPicPr>
        <p:blipFill>
          <a:blip r:embed="rId3" cstate="print"/>
          <a:srcRect/>
          <a:stretch>
            <a:fillRect/>
          </a:stretch>
        </p:blipFill>
        <p:spPr bwMode="auto">
          <a:xfrm>
            <a:off x="8748713" y="6092825"/>
            <a:ext cx="282575" cy="739775"/>
          </a:xfrm>
          <a:prstGeom prst="rect">
            <a:avLst/>
          </a:prstGeom>
          <a:noFill/>
          <a:ln w="9525">
            <a:noFill/>
            <a:miter lim="800000"/>
            <a:headEnd/>
            <a:tailEnd/>
          </a:ln>
        </p:spPr>
      </p:pic>
      <p:pic>
        <p:nvPicPr>
          <p:cNvPr id="19472" name="Picture 2" descr="C:\Users\Lalis\Desktop\Figura.png"/>
          <p:cNvPicPr>
            <a:picLocks noChangeAspect="1" noChangeArrowheads="1"/>
          </p:cNvPicPr>
          <p:nvPr/>
        </p:nvPicPr>
        <p:blipFill>
          <a:blip r:embed="rId3" cstate="print"/>
          <a:srcRect/>
          <a:stretch>
            <a:fillRect/>
          </a:stretch>
        </p:blipFill>
        <p:spPr bwMode="auto">
          <a:xfrm>
            <a:off x="8748713" y="5229225"/>
            <a:ext cx="282575" cy="739775"/>
          </a:xfrm>
          <a:prstGeom prst="rect">
            <a:avLst/>
          </a:prstGeom>
          <a:noFill/>
          <a:ln w="9525">
            <a:noFill/>
            <a:miter lim="800000"/>
            <a:headEnd/>
            <a:tailEnd/>
          </a:ln>
        </p:spPr>
      </p:pic>
      <p:pic>
        <p:nvPicPr>
          <p:cNvPr id="19473" name="Picture 2" descr="C:\Users\Lalis\Desktop\Figura.png"/>
          <p:cNvPicPr>
            <a:picLocks noChangeAspect="1" noChangeArrowheads="1"/>
          </p:cNvPicPr>
          <p:nvPr/>
        </p:nvPicPr>
        <p:blipFill>
          <a:blip r:embed="rId3" cstate="print"/>
          <a:srcRect/>
          <a:stretch>
            <a:fillRect/>
          </a:stretch>
        </p:blipFill>
        <p:spPr bwMode="auto">
          <a:xfrm>
            <a:off x="8748713" y="4365625"/>
            <a:ext cx="282575" cy="738188"/>
          </a:xfrm>
          <a:prstGeom prst="rect">
            <a:avLst/>
          </a:prstGeom>
          <a:noFill/>
          <a:ln w="9525">
            <a:noFill/>
            <a:miter lim="800000"/>
            <a:headEnd/>
            <a:tailEnd/>
          </a:ln>
        </p:spPr>
      </p:pic>
      <p:pic>
        <p:nvPicPr>
          <p:cNvPr id="19474" name="Picture 2" descr="C:\Users\Lalis\Desktop\Figura.png"/>
          <p:cNvPicPr>
            <a:picLocks noChangeAspect="1" noChangeArrowheads="1"/>
          </p:cNvPicPr>
          <p:nvPr/>
        </p:nvPicPr>
        <p:blipFill>
          <a:blip r:embed="rId3" cstate="print"/>
          <a:srcRect/>
          <a:stretch>
            <a:fillRect/>
          </a:stretch>
        </p:blipFill>
        <p:spPr bwMode="auto">
          <a:xfrm>
            <a:off x="8748713" y="3500438"/>
            <a:ext cx="282575" cy="739775"/>
          </a:xfrm>
          <a:prstGeom prst="rect">
            <a:avLst/>
          </a:prstGeom>
          <a:noFill/>
          <a:ln w="9525">
            <a:noFill/>
            <a:miter lim="800000"/>
            <a:headEnd/>
            <a:tailEnd/>
          </a:ln>
        </p:spPr>
      </p:pic>
      <p:pic>
        <p:nvPicPr>
          <p:cNvPr id="19475" name="Picture 2" descr="C:\Users\Lalis\Desktop\Figura.png"/>
          <p:cNvPicPr>
            <a:picLocks noChangeAspect="1" noChangeArrowheads="1"/>
          </p:cNvPicPr>
          <p:nvPr/>
        </p:nvPicPr>
        <p:blipFill>
          <a:blip r:embed="rId3" cstate="print"/>
          <a:srcRect/>
          <a:stretch>
            <a:fillRect/>
          </a:stretch>
        </p:blipFill>
        <p:spPr bwMode="auto">
          <a:xfrm>
            <a:off x="8748713" y="3500438"/>
            <a:ext cx="282575" cy="739775"/>
          </a:xfrm>
          <a:prstGeom prst="rect">
            <a:avLst/>
          </a:prstGeom>
          <a:noFill/>
          <a:ln w="9525">
            <a:noFill/>
            <a:miter lim="800000"/>
            <a:headEnd/>
            <a:tailEnd/>
          </a:ln>
        </p:spPr>
      </p:pic>
      <p:pic>
        <p:nvPicPr>
          <p:cNvPr id="19476" name="Picture 2" descr="C:\Users\Lalis\Desktop\Figura.png"/>
          <p:cNvPicPr>
            <a:picLocks noChangeAspect="1" noChangeArrowheads="1"/>
          </p:cNvPicPr>
          <p:nvPr/>
        </p:nvPicPr>
        <p:blipFill>
          <a:blip r:embed="rId3" cstate="print"/>
          <a:srcRect/>
          <a:stretch>
            <a:fillRect/>
          </a:stretch>
        </p:blipFill>
        <p:spPr bwMode="auto">
          <a:xfrm>
            <a:off x="8748713" y="2636838"/>
            <a:ext cx="282575" cy="739775"/>
          </a:xfrm>
          <a:prstGeom prst="rect">
            <a:avLst/>
          </a:prstGeom>
          <a:noFill/>
          <a:ln w="9525">
            <a:noFill/>
            <a:miter lim="800000"/>
            <a:headEnd/>
            <a:tailEnd/>
          </a:ln>
        </p:spPr>
      </p:pic>
      <p:pic>
        <p:nvPicPr>
          <p:cNvPr id="19477" name="Picture 2" descr="C:\Users\Lalis\Desktop\Figura.png"/>
          <p:cNvPicPr>
            <a:picLocks noChangeAspect="1" noChangeArrowheads="1"/>
          </p:cNvPicPr>
          <p:nvPr/>
        </p:nvPicPr>
        <p:blipFill>
          <a:blip r:embed="rId3" cstate="print"/>
          <a:srcRect/>
          <a:stretch>
            <a:fillRect/>
          </a:stretch>
        </p:blipFill>
        <p:spPr bwMode="auto">
          <a:xfrm>
            <a:off x="8748713" y="6092825"/>
            <a:ext cx="282575" cy="739775"/>
          </a:xfrm>
          <a:prstGeom prst="rect">
            <a:avLst/>
          </a:prstGeom>
          <a:noFill/>
          <a:ln w="9525">
            <a:noFill/>
            <a:miter lim="800000"/>
            <a:headEnd/>
            <a:tailEnd/>
          </a:ln>
        </p:spPr>
      </p:pic>
      <p:pic>
        <p:nvPicPr>
          <p:cNvPr id="19478" name="Picture 2" descr="C:\Users\Lalis\Desktop\Figura.png"/>
          <p:cNvPicPr>
            <a:picLocks noChangeAspect="1" noChangeArrowheads="1"/>
          </p:cNvPicPr>
          <p:nvPr/>
        </p:nvPicPr>
        <p:blipFill>
          <a:blip r:embed="rId3" cstate="print"/>
          <a:srcRect/>
          <a:stretch>
            <a:fillRect/>
          </a:stretch>
        </p:blipFill>
        <p:spPr bwMode="auto">
          <a:xfrm>
            <a:off x="8748713" y="1773238"/>
            <a:ext cx="282575" cy="738187"/>
          </a:xfrm>
          <a:prstGeom prst="rect">
            <a:avLst/>
          </a:prstGeom>
          <a:noFill/>
          <a:ln w="9525">
            <a:noFill/>
            <a:miter lim="800000"/>
            <a:headEnd/>
            <a:tailEnd/>
          </a:ln>
        </p:spPr>
      </p:pic>
      <p:pic>
        <p:nvPicPr>
          <p:cNvPr id="19479" name="Picture 2" descr="C:\Users\Lalis\Desktop\Figura.png"/>
          <p:cNvPicPr>
            <a:picLocks noChangeAspect="1" noChangeArrowheads="1"/>
          </p:cNvPicPr>
          <p:nvPr/>
        </p:nvPicPr>
        <p:blipFill>
          <a:blip r:embed="rId3" cstate="print"/>
          <a:srcRect/>
          <a:stretch>
            <a:fillRect/>
          </a:stretch>
        </p:blipFill>
        <p:spPr bwMode="auto">
          <a:xfrm>
            <a:off x="8748713" y="4365625"/>
            <a:ext cx="282575" cy="738188"/>
          </a:xfrm>
          <a:prstGeom prst="rect">
            <a:avLst/>
          </a:prstGeom>
          <a:noFill/>
          <a:ln w="9525">
            <a:noFill/>
            <a:miter lim="800000"/>
            <a:headEnd/>
            <a:tailEnd/>
          </a:ln>
        </p:spPr>
      </p:pic>
      <p:sp>
        <p:nvSpPr>
          <p:cNvPr id="38" name="37 Rectángulo"/>
          <p:cNvSpPr/>
          <p:nvPr/>
        </p:nvSpPr>
        <p:spPr>
          <a:xfrm>
            <a:off x="107950" y="6021388"/>
            <a:ext cx="395288" cy="18891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39" name="38 Rectángulo"/>
          <p:cNvSpPr/>
          <p:nvPr/>
        </p:nvSpPr>
        <p:spPr>
          <a:xfrm>
            <a:off x="107950" y="6308725"/>
            <a:ext cx="395288" cy="188913"/>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2" name="41 Rectángulo"/>
          <p:cNvSpPr/>
          <p:nvPr/>
        </p:nvSpPr>
        <p:spPr>
          <a:xfrm>
            <a:off x="107950" y="6624638"/>
            <a:ext cx="395288" cy="188912"/>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graphicFrame>
        <p:nvGraphicFramePr>
          <p:cNvPr id="35" name="34 Diagrama"/>
          <p:cNvGraphicFramePr/>
          <p:nvPr/>
        </p:nvGraphicFramePr>
        <p:xfrm>
          <a:off x="1857356" y="1000108"/>
          <a:ext cx="5072098" cy="64633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9484" name="33 CuadroTexto"/>
          <p:cNvSpPr txBox="1">
            <a:spLocks noChangeArrowheads="1"/>
          </p:cNvSpPr>
          <p:nvPr/>
        </p:nvSpPr>
        <p:spPr bwMode="auto">
          <a:xfrm>
            <a:off x="0" y="404813"/>
            <a:ext cx="4000500" cy="523875"/>
          </a:xfrm>
          <a:prstGeom prst="rect">
            <a:avLst/>
          </a:prstGeom>
          <a:solidFill>
            <a:srgbClr val="800080"/>
          </a:solidFill>
          <a:ln w="9525">
            <a:noFill/>
            <a:miter lim="800000"/>
            <a:headEnd/>
            <a:tailEnd/>
          </a:ln>
        </p:spPr>
        <p:txBody>
          <a:bodyPr>
            <a:spAutoFit/>
          </a:bodyPr>
          <a:lstStyle/>
          <a:p>
            <a:r>
              <a:rPr lang="es-ES" sz="2800">
                <a:solidFill>
                  <a:schemeClr val="bg1"/>
                </a:solidFill>
                <a:latin typeface="Calibri" pitchFamily="34" charset="0"/>
              </a:rPr>
              <a:t>ENTIDADES  NACIONALES</a:t>
            </a:r>
          </a:p>
        </p:txBody>
      </p:sp>
      <p:sp>
        <p:nvSpPr>
          <p:cNvPr id="33" name="32 CuadroTexto"/>
          <p:cNvSpPr txBox="1"/>
          <p:nvPr/>
        </p:nvSpPr>
        <p:spPr>
          <a:xfrm>
            <a:off x="5286375" y="1714500"/>
            <a:ext cx="3440113" cy="369888"/>
          </a:xfrm>
          <a:prstGeom prst="rect">
            <a:avLst/>
          </a:prstGeom>
          <a:noFill/>
        </p:spPr>
        <p:txBody>
          <a:bodyPr wrap="none">
            <a:spAutoFit/>
          </a:bodyPr>
          <a:lstStyle/>
          <a:p>
            <a:pPr>
              <a:defRPr/>
            </a:pPr>
            <a:r>
              <a:rPr lang="es-ES" b="1" dirty="0">
                <a:latin typeface="+mn-lt"/>
              </a:rPr>
              <a:t>4.3. Capacitaciones y otras ayudas</a:t>
            </a:r>
            <a:endParaRPr lang="es-ES" dirty="0">
              <a:latin typeface="+mn-lt"/>
            </a:endParaRPr>
          </a:p>
        </p:txBody>
      </p:sp>
      <p:sp>
        <p:nvSpPr>
          <p:cNvPr id="40" name="39 Menos"/>
          <p:cNvSpPr/>
          <p:nvPr/>
        </p:nvSpPr>
        <p:spPr>
          <a:xfrm>
            <a:off x="4929188" y="2084388"/>
            <a:ext cx="4214812" cy="201612"/>
          </a:xfrm>
          <a:prstGeom prst="mathMinus">
            <a:avLst/>
          </a:prstGeom>
          <a:solidFill>
            <a:srgbClr val="9900CC"/>
          </a:solidFill>
          <a:ln>
            <a:solidFill>
              <a:srgbClr val="99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41" name="40 Rectángulo redondeado"/>
          <p:cNvSpPr/>
          <p:nvPr/>
        </p:nvSpPr>
        <p:spPr>
          <a:xfrm>
            <a:off x="1571625" y="4714875"/>
            <a:ext cx="6929438" cy="2000250"/>
          </a:xfrm>
          <a:prstGeom prst="roundRect">
            <a:avLst/>
          </a:prstGeom>
          <a:noFill/>
          <a:ln>
            <a:solidFill>
              <a:srgbClr val="99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43" name="42 CuadroTexto"/>
          <p:cNvSpPr txBox="1"/>
          <p:nvPr/>
        </p:nvSpPr>
        <p:spPr>
          <a:xfrm>
            <a:off x="1714500" y="4794250"/>
            <a:ext cx="6572250" cy="1816100"/>
          </a:xfrm>
          <a:prstGeom prst="rect">
            <a:avLst/>
          </a:prstGeom>
          <a:noFill/>
        </p:spPr>
        <p:txBody>
          <a:bodyPr>
            <a:spAutoFit/>
          </a:bodyPr>
          <a:lstStyle/>
          <a:p>
            <a:pPr>
              <a:defRPr/>
            </a:pPr>
            <a:r>
              <a:rPr lang="es-ES" sz="1600" b="1" dirty="0">
                <a:latin typeface="+mn-lt"/>
              </a:rPr>
              <a:t>Un caso excepcional es el del sector defensa y seguridad nacional, que pueden tener información que hacen vulnerable a la entidad o ponen en riesgo la vida de sus afiliados que participaron en un determinado operativo, por lo cual expresan temores fundamentados en abrir datos.  </a:t>
            </a:r>
          </a:p>
          <a:p>
            <a:pPr>
              <a:defRPr/>
            </a:pPr>
            <a:endParaRPr lang="es-ES" sz="1600" b="1" dirty="0">
              <a:latin typeface="+mn-lt"/>
            </a:endParaRPr>
          </a:p>
          <a:p>
            <a:pPr>
              <a:defRPr/>
            </a:pPr>
            <a:r>
              <a:rPr lang="es-ES" sz="1600" b="1" dirty="0">
                <a:latin typeface="+mn-lt"/>
              </a:rPr>
              <a:t>Por otro lado, también se manifiesta reserva porque con la publicación de datos de contratación han realizado fraudes</a:t>
            </a:r>
            <a:r>
              <a:rPr lang="es-ES" sz="1600" dirty="0"/>
              <a:t>.</a:t>
            </a:r>
          </a:p>
        </p:txBody>
      </p:sp>
      <p:pic>
        <p:nvPicPr>
          <p:cNvPr id="19489" name="35 Imagen"/>
          <p:cNvPicPr>
            <a:picLocks noChangeAspect="1" noChangeArrowheads="1"/>
          </p:cNvPicPr>
          <p:nvPr/>
        </p:nvPicPr>
        <p:blipFill>
          <a:blip r:embed="rId9" cstate="print"/>
          <a:srcRect/>
          <a:stretch>
            <a:fillRect/>
          </a:stretch>
        </p:blipFill>
        <p:spPr bwMode="auto">
          <a:xfrm>
            <a:off x="857250" y="2155825"/>
            <a:ext cx="2786063" cy="1916113"/>
          </a:xfrm>
          <a:prstGeom prst="rect">
            <a:avLst/>
          </a:prstGeom>
          <a:noFill/>
          <a:ln w="9525">
            <a:noFill/>
            <a:miter lim="800000"/>
            <a:headEnd/>
            <a:tailEnd/>
          </a:ln>
        </p:spPr>
      </p:pic>
      <p:sp>
        <p:nvSpPr>
          <p:cNvPr id="37" name="36 Rectángulo redondeado"/>
          <p:cNvSpPr/>
          <p:nvPr/>
        </p:nvSpPr>
        <p:spPr>
          <a:xfrm>
            <a:off x="4000500" y="2551113"/>
            <a:ext cx="4652963" cy="1643062"/>
          </a:xfrm>
          <a:prstGeom prst="roundRect">
            <a:avLst/>
          </a:prstGeom>
          <a:noFill/>
          <a:ln>
            <a:solidFill>
              <a:srgbClr val="99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dirty="0"/>
              <a:t>tipo de datos sujeto de apertura, muchos piensan que el punto de partida es la apertura de datos vinculados solamente a procesos no misionales (administrativos, financieros y de logística). </a:t>
            </a:r>
          </a:p>
          <a:p>
            <a:pPr algn="ctr">
              <a:defRPr/>
            </a:pPr>
            <a:endParaRPr lang="es-ES" dirty="0"/>
          </a:p>
        </p:txBody>
      </p:sp>
      <p:sp>
        <p:nvSpPr>
          <p:cNvPr id="47" name="46 CuadroTexto"/>
          <p:cNvSpPr txBox="1"/>
          <p:nvPr/>
        </p:nvSpPr>
        <p:spPr>
          <a:xfrm>
            <a:off x="4214813" y="2622550"/>
            <a:ext cx="4143375" cy="1878013"/>
          </a:xfrm>
          <a:prstGeom prst="rect">
            <a:avLst/>
          </a:prstGeom>
          <a:noFill/>
        </p:spPr>
        <p:txBody>
          <a:bodyPr>
            <a:spAutoFit/>
          </a:bodyPr>
          <a:lstStyle/>
          <a:p>
            <a:pPr>
              <a:defRPr/>
            </a:pPr>
            <a:r>
              <a:rPr lang="es-ES" sz="1600" b="1" dirty="0">
                <a:latin typeface="+mn-lt"/>
              </a:rPr>
              <a:t>De otro lado, hay mucha confusión sobre el</a:t>
            </a:r>
          </a:p>
          <a:p>
            <a:pPr>
              <a:defRPr/>
            </a:pPr>
            <a:r>
              <a:rPr lang="es-ES" sz="1600" b="1" dirty="0">
                <a:latin typeface="+mn-lt"/>
              </a:rPr>
              <a:t> tipo de datos sujeto de apertura, muchos </a:t>
            </a:r>
          </a:p>
          <a:p>
            <a:pPr>
              <a:defRPr/>
            </a:pPr>
            <a:r>
              <a:rPr lang="es-ES" sz="1600" b="1" dirty="0">
                <a:latin typeface="+mn-lt"/>
              </a:rPr>
              <a:t>piensan que el punto de partida es la </a:t>
            </a:r>
          </a:p>
          <a:p>
            <a:pPr>
              <a:defRPr/>
            </a:pPr>
            <a:r>
              <a:rPr lang="es-ES" sz="1600" b="1" dirty="0">
                <a:latin typeface="+mn-lt"/>
              </a:rPr>
              <a:t>apertura de datos vinculados solamente a </a:t>
            </a:r>
          </a:p>
          <a:p>
            <a:pPr>
              <a:defRPr/>
            </a:pPr>
            <a:r>
              <a:rPr lang="es-ES" sz="1600" b="1" dirty="0">
                <a:latin typeface="+mn-lt"/>
              </a:rPr>
              <a:t>procesos no misionales (administrativos,</a:t>
            </a:r>
          </a:p>
          <a:p>
            <a:pPr>
              <a:defRPr/>
            </a:pPr>
            <a:r>
              <a:rPr lang="es-ES" sz="1600" b="1" dirty="0">
                <a:latin typeface="+mn-lt"/>
              </a:rPr>
              <a:t> financieros y de logística)</a:t>
            </a:r>
            <a:r>
              <a:rPr lang="es-ES" dirty="0"/>
              <a:t>. </a:t>
            </a:r>
          </a:p>
          <a:p>
            <a:pPr>
              <a:defRPr/>
            </a:pPr>
            <a:endParaRPr lang="es-ES"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3" descr="C:\Users\Lalis\Desktop\a.png"/>
          <p:cNvPicPr>
            <a:picLocks noChangeAspect="1" noChangeArrowheads="1"/>
          </p:cNvPicPr>
          <p:nvPr/>
        </p:nvPicPr>
        <p:blipFill>
          <a:blip r:embed="rId3" cstate="print"/>
          <a:srcRect/>
          <a:stretch>
            <a:fillRect/>
          </a:stretch>
        </p:blipFill>
        <p:spPr bwMode="auto">
          <a:xfrm>
            <a:off x="0" y="0"/>
            <a:ext cx="9144000" cy="6894513"/>
          </a:xfrm>
          <a:prstGeom prst="rect">
            <a:avLst/>
          </a:prstGeom>
          <a:noFill/>
          <a:ln w="9525">
            <a:noFill/>
            <a:miter lim="800000"/>
            <a:headEnd/>
            <a:tailEnd/>
          </a:ln>
        </p:spPr>
      </p:pic>
      <p:pic>
        <p:nvPicPr>
          <p:cNvPr id="20483" name="Picture 2" descr="C:\Users\Lalis\Desktop\Figura.png"/>
          <p:cNvPicPr>
            <a:picLocks noChangeAspect="1" noChangeArrowheads="1"/>
          </p:cNvPicPr>
          <p:nvPr/>
        </p:nvPicPr>
        <p:blipFill>
          <a:blip r:embed="rId4" cstate="print"/>
          <a:srcRect/>
          <a:stretch>
            <a:fillRect/>
          </a:stretch>
        </p:blipFill>
        <p:spPr bwMode="auto">
          <a:xfrm>
            <a:off x="8748713" y="908050"/>
            <a:ext cx="282575" cy="739775"/>
          </a:xfrm>
          <a:prstGeom prst="rect">
            <a:avLst/>
          </a:prstGeom>
          <a:noFill/>
          <a:ln w="9525">
            <a:noFill/>
            <a:miter lim="800000"/>
            <a:headEnd/>
            <a:tailEnd/>
          </a:ln>
        </p:spPr>
      </p:pic>
      <p:pic>
        <p:nvPicPr>
          <p:cNvPr id="20484" name="Picture 2" descr="C:\Users\Lalis\Desktop\Figura.png"/>
          <p:cNvPicPr>
            <a:picLocks noChangeAspect="1" noChangeArrowheads="1"/>
          </p:cNvPicPr>
          <p:nvPr/>
        </p:nvPicPr>
        <p:blipFill>
          <a:blip r:embed="rId4" cstate="print"/>
          <a:srcRect/>
          <a:stretch>
            <a:fillRect/>
          </a:stretch>
        </p:blipFill>
        <p:spPr bwMode="auto">
          <a:xfrm>
            <a:off x="8748713" y="1773238"/>
            <a:ext cx="282575" cy="738187"/>
          </a:xfrm>
          <a:prstGeom prst="rect">
            <a:avLst/>
          </a:prstGeom>
          <a:noFill/>
          <a:ln w="9525">
            <a:noFill/>
            <a:miter lim="800000"/>
            <a:headEnd/>
            <a:tailEnd/>
          </a:ln>
        </p:spPr>
      </p:pic>
      <p:pic>
        <p:nvPicPr>
          <p:cNvPr id="20485" name="Picture 2" descr="C:\Users\Lalis\Desktop\Figura.png"/>
          <p:cNvPicPr>
            <a:picLocks noChangeAspect="1" noChangeArrowheads="1"/>
          </p:cNvPicPr>
          <p:nvPr/>
        </p:nvPicPr>
        <p:blipFill>
          <a:blip r:embed="rId4" cstate="print"/>
          <a:srcRect/>
          <a:stretch>
            <a:fillRect/>
          </a:stretch>
        </p:blipFill>
        <p:spPr bwMode="auto">
          <a:xfrm>
            <a:off x="8753475" y="6073775"/>
            <a:ext cx="282575" cy="739775"/>
          </a:xfrm>
          <a:prstGeom prst="rect">
            <a:avLst/>
          </a:prstGeom>
          <a:noFill/>
          <a:ln w="9525">
            <a:noFill/>
            <a:miter lim="800000"/>
            <a:headEnd/>
            <a:tailEnd/>
          </a:ln>
        </p:spPr>
      </p:pic>
      <p:pic>
        <p:nvPicPr>
          <p:cNvPr id="20486" name="Picture 2" descr="C:\Users\Lalis\Desktop\Figura.png"/>
          <p:cNvPicPr>
            <a:picLocks noChangeAspect="1" noChangeArrowheads="1"/>
          </p:cNvPicPr>
          <p:nvPr/>
        </p:nvPicPr>
        <p:blipFill>
          <a:blip r:embed="rId4" cstate="print"/>
          <a:srcRect/>
          <a:stretch>
            <a:fillRect/>
          </a:stretch>
        </p:blipFill>
        <p:spPr bwMode="auto">
          <a:xfrm>
            <a:off x="8748713" y="2636838"/>
            <a:ext cx="282575" cy="739775"/>
          </a:xfrm>
          <a:prstGeom prst="rect">
            <a:avLst/>
          </a:prstGeom>
          <a:noFill/>
          <a:ln w="9525">
            <a:noFill/>
            <a:miter lim="800000"/>
            <a:headEnd/>
            <a:tailEnd/>
          </a:ln>
        </p:spPr>
      </p:pic>
      <p:pic>
        <p:nvPicPr>
          <p:cNvPr id="20487" name="Picture 2" descr="C:\Users\Lalis\Desktop\Figura.png"/>
          <p:cNvPicPr>
            <a:picLocks noChangeAspect="1" noChangeArrowheads="1"/>
          </p:cNvPicPr>
          <p:nvPr/>
        </p:nvPicPr>
        <p:blipFill>
          <a:blip r:embed="rId4" cstate="print"/>
          <a:srcRect/>
          <a:stretch>
            <a:fillRect/>
          </a:stretch>
        </p:blipFill>
        <p:spPr bwMode="auto">
          <a:xfrm>
            <a:off x="8748713" y="6073775"/>
            <a:ext cx="282575" cy="739775"/>
          </a:xfrm>
          <a:prstGeom prst="rect">
            <a:avLst/>
          </a:prstGeom>
          <a:noFill/>
          <a:ln w="9525">
            <a:noFill/>
            <a:miter lim="800000"/>
            <a:headEnd/>
            <a:tailEnd/>
          </a:ln>
        </p:spPr>
      </p:pic>
      <p:pic>
        <p:nvPicPr>
          <p:cNvPr id="20488" name="Picture 2" descr="C:\Users\Lalis\Desktop\Figura.png"/>
          <p:cNvPicPr>
            <a:picLocks noChangeAspect="1" noChangeArrowheads="1"/>
          </p:cNvPicPr>
          <p:nvPr/>
        </p:nvPicPr>
        <p:blipFill>
          <a:blip r:embed="rId4" cstate="print"/>
          <a:srcRect/>
          <a:stretch>
            <a:fillRect/>
          </a:stretch>
        </p:blipFill>
        <p:spPr bwMode="auto">
          <a:xfrm>
            <a:off x="8748713" y="3500438"/>
            <a:ext cx="282575" cy="739775"/>
          </a:xfrm>
          <a:prstGeom prst="rect">
            <a:avLst/>
          </a:prstGeom>
          <a:noFill/>
          <a:ln w="9525">
            <a:noFill/>
            <a:miter lim="800000"/>
            <a:headEnd/>
            <a:tailEnd/>
          </a:ln>
        </p:spPr>
      </p:pic>
      <p:pic>
        <p:nvPicPr>
          <p:cNvPr id="20489" name="Picture 2" descr="C:\Users\Lalis\Desktop\Figura.png"/>
          <p:cNvPicPr>
            <a:picLocks noChangeAspect="1" noChangeArrowheads="1"/>
          </p:cNvPicPr>
          <p:nvPr/>
        </p:nvPicPr>
        <p:blipFill>
          <a:blip r:embed="rId4" cstate="print"/>
          <a:srcRect/>
          <a:stretch>
            <a:fillRect/>
          </a:stretch>
        </p:blipFill>
        <p:spPr bwMode="auto">
          <a:xfrm>
            <a:off x="8748713" y="6073775"/>
            <a:ext cx="282575" cy="739775"/>
          </a:xfrm>
          <a:prstGeom prst="rect">
            <a:avLst/>
          </a:prstGeom>
          <a:noFill/>
          <a:ln w="9525">
            <a:noFill/>
            <a:miter lim="800000"/>
            <a:headEnd/>
            <a:tailEnd/>
          </a:ln>
        </p:spPr>
      </p:pic>
      <p:pic>
        <p:nvPicPr>
          <p:cNvPr id="20490" name="Picture 2" descr="C:\Users\Lalis\Desktop\Figura.png"/>
          <p:cNvPicPr>
            <a:picLocks noChangeAspect="1" noChangeArrowheads="1"/>
          </p:cNvPicPr>
          <p:nvPr/>
        </p:nvPicPr>
        <p:blipFill>
          <a:blip r:embed="rId4" cstate="print"/>
          <a:srcRect/>
          <a:stretch>
            <a:fillRect/>
          </a:stretch>
        </p:blipFill>
        <p:spPr bwMode="auto">
          <a:xfrm>
            <a:off x="8753475" y="4365625"/>
            <a:ext cx="282575" cy="738188"/>
          </a:xfrm>
          <a:prstGeom prst="rect">
            <a:avLst/>
          </a:prstGeom>
          <a:noFill/>
          <a:ln w="9525">
            <a:noFill/>
            <a:miter lim="800000"/>
            <a:headEnd/>
            <a:tailEnd/>
          </a:ln>
        </p:spPr>
      </p:pic>
      <p:pic>
        <p:nvPicPr>
          <p:cNvPr id="20491" name="Picture 2" descr="C:\Users\Lalis\Desktop\Figura.png"/>
          <p:cNvPicPr>
            <a:picLocks noChangeAspect="1" noChangeArrowheads="1"/>
          </p:cNvPicPr>
          <p:nvPr/>
        </p:nvPicPr>
        <p:blipFill>
          <a:blip r:embed="rId4" cstate="print"/>
          <a:srcRect/>
          <a:stretch>
            <a:fillRect/>
          </a:stretch>
        </p:blipFill>
        <p:spPr bwMode="auto">
          <a:xfrm>
            <a:off x="8748713" y="5229225"/>
            <a:ext cx="282575" cy="739775"/>
          </a:xfrm>
          <a:prstGeom prst="rect">
            <a:avLst/>
          </a:prstGeom>
          <a:noFill/>
          <a:ln w="9525">
            <a:noFill/>
            <a:miter lim="800000"/>
            <a:headEnd/>
            <a:tailEnd/>
          </a:ln>
        </p:spPr>
      </p:pic>
      <p:pic>
        <p:nvPicPr>
          <p:cNvPr id="20492" name="Picture 2" descr="C:\Users\Lalis\Desktop\Figura.png"/>
          <p:cNvPicPr>
            <a:picLocks noChangeAspect="1" noChangeArrowheads="1"/>
          </p:cNvPicPr>
          <p:nvPr/>
        </p:nvPicPr>
        <p:blipFill>
          <a:blip r:embed="rId4" cstate="print"/>
          <a:srcRect/>
          <a:stretch>
            <a:fillRect/>
          </a:stretch>
        </p:blipFill>
        <p:spPr bwMode="auto">
          <a:xfrm>
            <a:off x="8748713" y="6073775"/>
            <a:ext cx="282575" cy="739775"/>
          </a:xfrm>
          <a:prstGeom prst="rect">
            <a:avLst/>
          </a:prstGeom>
          <a:noFill/>
          <a:ln w="9525">
            <a:noFill/>
            <a:miter lim="800000"/>
            <a:headEnd/>
            <a:tailEnd/>
          </a:ln>
        </p:spPr>
      </p:pic>
      <p:pic>
        <p:nvPicPr>
          <p:cNvPr id="20493" name="Picture 2" descr="C:\Users\Lalis\Desktop\Figura.png"/>
          <p:cNvPicPr>
            <a:picLocks noChangeAspect="1" noChangeArrowheads="1"/>
          </p:cNvPicPr>
          <p:nvPr/>
        </p:nvPicPr>
        <p:blipFill>
          <a:blip r:embed="rId4" cstate="print"/>
          <a:srcRect/>
          <a:stretch>
            <a:fillRect/>
          </a:stretch>
        </p:blipFill>
        <p:spPr bwMode="auto">
          <a:xfrm>
            <a:off x="8748713" y="5229225"/>
            <a:ext cx="282575" cy="739775"/>
          </a:xfrm>
          <a:prstGeom prst="rect">
            <a:avLst/>
          </a:prstGeom>
          <a:noFill/>
          <a:ln w="9525">
            <a:noFill/>
            <a:miter lim="800000"/>
            <a:headEnd/>
            <a:tailEnd/>
          </a:ln>
        </p:spPr>
      </p:pic>
      <p:pic>
        <p:nvPicPr>
          <p:cNvPr id="20494" name="Picture 2" descr="C:\Users\Lalis\Desktop\Figura.png"/>
          <p:cNvPicPr>
            <a:picLocks noChangeAspect="1" noChangeArrowheads="1"/>
          </p:cNvPicPr>
          <p:nvPr/>
        </p:nvPicPr>
        <p:blipFill>
          <a:blip r:embed="rId4" cstate="print"/>
          <a:srcRect/>
          <a:stretch>
            <a:fillRect/>
          </a:stretch>
        </p:blipFill>
        <p:spPr bwMode="auto">
          <a:xfrm>
            <a:off x="8748713" y="5229225"/>
            <a:ext cx="282575" cy="739775"/>
          </a:xfrm>
          <a:prstGeom prst="rect">
            <a:avLst/>
          </a:prstGeom>
          <a:noFill/>
          <a:ln w="9525">
            <a:noFill/>
            <a:miter lim="800000"/>
            <a:headEnd/>
            <a:tailEnd/>
          </a:ln>
        </p:spPr>
      </p:pic>
      <p:pic>
        <p:nvPicPr>
          <p:cNvPr id="20495" name="Picture 2" descr="C:\Users\Lalis\Desktop\Figura.png"/>
          <p:cNvPicPr>
            <a:picLocks noChangeAspect="1" noChangeArrowheads="1"/>
          </p:cNvPicPr>
          <p:nvPr/>
        </p:nvPicPr>
        <p:blipFill>
          <a:blip r:embed="rId4" cstate="print"/>
          <a:srcRect/>
          <a:stretch>
            <a:fillRect/>
          </a:stretch>
        </p:blipFill>
        <p:spPr bwMode="auto">
          <a:xfrm>
            <a:off x="8748713" y="4365625"/>
            <a:ext cx="282575" cy="738188"/>
          </a:xfrm>
          <a:prstGeom prst="rect">
            <a:avLst/>
          </a:prstGeom>
          <a:noFill/>
          <a:ln w="9525">
            <a:noFill/>
            <a:miter lim="800000"/>
            <a:headEnd/>
            <a:tailEnd/>
          </a:ln>
        </p:spPr>
      </p:pic>
      <p:pic>
        <p:nvPicPr>
          <p:cNvPr id="20496" name="Picture 2" descr="C:\Users\Lalis\Desktop\Figura.png"/>
          <p:cNvPicPr>
            <a:picLocks noChangeAspect="1" noChangeArrowheads="1"/>
          </p:cNvPicPr>
          <p:nvPr/>
        </p:nvPicPr>
        <p:blipFill>
          <a:blip r:embed="rId4" cstate="print"/>
          <a:srcRect/>
          <a:stretch>
            <a:fillRect/>
          </a:stretch>
        </p:blipFill>
        <p:spPr bwMode="auto">
          <a:xfrm>
            <a:off x="8748713" y="6092825"/>
            <a:ext cx="282575" cy="739775"/>
          </a:xfrm>
          <a:prstGeom prst="rect">
            <a:avLst/>
          </a:prstGeom>
          <a:noFill/>
          <a:ln w="9525">
            <a:noFill/>
            <a:miter lim="800000"/>
            <a:headEnd/>
            <a:tailEnd/>
          </a:ln>
        </p:spPr>
      </p:pic>
      <p:pic>
        <p:nvPicPr>
          <p:cNvPr id="20497" name="Picture 2" descr="C:\Users\Lalis\Desktop\Figura.png"/>
          <p:cNvPicPr>
            <a:picLocks noChangeAspect="1" noChangeArrowheads="1"/>
          </p:cNvPicPr>
          <p:nvPr/>
        </p:nvPicPr>
        <p:blipFill>
          <a:blip r:embed="rId4" cstate="print"/>
          <a:srcRect/>
          <a:stretch>
            <a:fillRect/>
          </a:stretch>
        </p:blipFill>
        <p:spPr bwMode="auto">
          <a:xfrm>
            <a:off x="8748713" y="5229225"/>
            <a:ext cx="282575" cy="739775"/>
          </a:xfrm>
          <a:prstGeom prst="rect">
            <a:avLst/>
          </a:prstGeom>
          <a:noFill/>
          <a:ln w="9525">
            <a:noFill/>
            <a:miter lim="800000"/>
            <a:headEnd/>
            <a:tailEnd/>
          </a:ln>
        </p:spPr>
      </p:pic>
      <p:pic>
        <p:nvPicPr>
          <p:cNvPr id="20498" name="Picture 2" descr="C:\Users\Lalis\Desktop\Figura.png"/>
          <p:cNvPicPr>
            <a:picLocks noChangeAspect="1" noChangeArrowheads="1"/>
          </p:cNvPicPr>
          <p:nvPr/>
        </p:nvPicPr>
        <p:blipFill>
          <a:blip r:embed="rId4" cstate="print"/>
          <a:srcRect/>
          <a:stretch>
            <a:fillRect/>
          </a:stretch>
        </p:blipFill>
        <p:spPr bwMode="auto">
          <a:xfrm>
            <a:off x="8748713" y="4365625"/>
            <a:ext cx="282575" cy="738188"/>
          </a:xfrm>
          <a:prstGeom prst="rect">
            <a:avLst/>
          </a:prstGeom>
          <a:noFill/>
          <a:ln w="9525">
            <a:noFill/>
            <a:miter lim="800000"/>
            <a:headEnd/>
            <a:tailEnd/>
          </a:ln>
        </p:spPr>
      </p:pic>
      <p:pic>
        <p:nvPicPr>
          <p:cNvPr id="20499" name="Picture 2" descr="C:\Users\Lalis\Desktop\Figura.png"/>
          <p:cNvPicPr>
            <a:picLocks noChangeAspect="1" noChangeArrowheads="1"/>
          </p:cNvPicPr>
          <p:nvPr/>
        </p:nvPicPr>
        <p:blipFill>
          <a:blip r:embed="rId4" cstate="print"/>
          <a:srcRect/>
          <a:stretch>
            <a:fillRect/>
          </a:stretch>
        </p:blipFill>
        <p:spPr bwMode="auto">
          <a:xfrm>
            <a:off x="8748713" y="3500438"/>
            <a:ext cx="282575" cy="739775"/>
          </a:xfrm>
          <a:prstGeom prst="rect">
            <a:avLst/>
          </a:prstGeom>
          <a:noFill/>
          <a:ln w="9525">
            <a:noFill/>
            <a:miter lim="800000"/>
            <a:headEnd/>
            <a:tailEnd/>
          </a:ln>
        </p:spPr>
      </p:pic>
      <p:pic>
        <p:nvPicPr>
          <p:cNvPr id="20500" name="Picture 2" descr="C:\Users\Lalis\Desktop\Figura.png"/>
          <p:cNvPicPr>
            <a:picLocks noChangeAspect="1" noChangeArrowheads="1"/>
          </p:cNvPicPr>
          <p:nvPr/>
        </p:nvPicPr>
        <p:blipFill>
          <a:blip r:embed="rId4" cstate="print"/>
          <a:srcRect/>
          <a:stretch>
            <a:fillRect/>
          </a:stretch>
        </p:blipFill>
        <p:spPr bwMode="auto">
          <a:xfrm>
            <a:off x="8748713" y="3500438"/>
            <a:ext cx="282575" cy="739775"/>
          </a:xfrm>
          <a:prstGeom prst="rect">
            <a:avLst/>
          </a:prstGeom>
          <a:noFill/>
          <a:ln w="9525">
            <a:noFill/>
            <a:miter lim="800000"/>
            <a:headEnd/>
            <a:tailEnd/>
          </a:ln>
        </p:spPr>
      </p:pic>
      <p:pic>
        <p:nvPicPr>
          <p:cNvPr id="20501" name="Picture 2" descr="C:\Users\Lalis\Desktop\Figura.png"/>
          <p:cNvPicPr>
            <a:picLocks noChangeAspect="1" noChangeArrowheads="1"/>
          </p:cNvPicPr>
          <p:nvPr/>
        </p:nvPicPr>
        <p:blipFill>
          <a:blip r:embed="rId4" cstate="print"/>
          <a:srcRect/>
          <a:stretch>
            <a:fillRect/>
          </a:stretch>
        </p:blipFill>
        <p:spPr bwMode="auto">
          <a:xfrm>
            <a:off x="8748713" y="2636838"/>
            <a:ext cx="282575" cy="739775"/>
          </a:xfrm>
          <a:prstGeom prst="rect">
            <a:avLst/>
          </a:prstGeom>
          <a:noFill/>
          <a:ln w="9525">
            <a:noFill/>
            <a:miter lim="800000"/>
            <a:headEnd/>
            <a:tailEnd/>
          </a:ln>
        </p:spPr>
      </p:pic>
      <p:pic>
        <p:nvPicPr>
          <p:cNvPr id="20502" name="Picture 2" descr="C:\Users\Lalis\Desktop\Figura.png"/>
          <p:cNvPicPr>
            <a:picLocks noChangeAspect="1" noChangeArrowheads="1"/>
          </p:cNvPicPr>
          <p:nvPr/>
        </p:nvPicPr>
        <p:blipFill>
          <a:blip r:embed="rId4" cstate="print"/>
          <a:srcRect/>
          <a:stretch>
            <a:fillRect/>
          </a:stretch>
        </p:blipFill>
        <p:spPr bwMode="auto">
          <a:xfrm>
            <a:off x="8748713" y="6092825"/>
            <a:ext cx="282575" cy="739775"/>
          </a:xfrm>
          <a:prstGeom prst="rect">
            <a:avLst/>
          </a:prstGeom>
          <a:noFill/>
          <a:ln w="9525">
            <a:noFill/>
            <a:miter lim="800000"/>
            <a:headEnd/>
            <a:tailEnd/>
          </a:ln>
        </p:spPr>
      </p:pic>
      <p:pic>
        <p:nvPicPr>
          <p:cNvPr id="20503" name="Picture 2" descr="C:\Users\Lalis\Desktop\Figura.png"/>
          <p:cNvPicPr>
            <a:picLocks noChangeAspect="1" noChangeArrowheads="1"/>
          </p:cNvPicPr>
          <p:nvPr/>
        </p:nvPicPr>
        <p:blipFill>
          <a:blip r:embed="rId4" cstate="print"/>
          <a:srcRect/>
          <a:stretch>
            <a:fillRect/>
          </a:stretch>
        </p:blipFill>
        <p:spPr bwMode="auto">
          <a:xfrm>
            <a:off x="8748713" y="1773238"/>
            <a:ext cx="282575" cy="738187"/>
          </a:xfrm>
          <a:prstGeom prst="rect">
            <a:avLst/>
          </a:prstGeom>
          <a:noFill/>
          <a:ln w="9525">
            <a:noFill/>
            <a:miter lim="800000"/>
            <a:headEnd/>
            <a:tailEnd/>
          </a:ln>
        </p:spPr>
      </p:pic>
      <p:pic>
        <p:nvPicPr>
          <p:cNvPr id="20504" name="Picture 2" descr="C:\Users\Lalis\Desktop\Figura.png"/>
          <p:cNvPicPr>
            <a:picLocks noChangeAspect="1" noChangeArrowheads="1"/>
          </p:cNvPicPr>
          <p:nvPr/>
        </p:nvPicPr>
        <p:blipFill>
          <a:blip r:embed="rId4" cstate="print"/>
          <a:srcRect/>
          <a:stretch>
            <a:fillRect/>
          </a:stretch>
        </p:blipFill>
        <p:spPr bwMode="auto">
          <a:xfrm>
            <a:off x="8748713" y="4365625"/>
            <a:ext cx="282575" cy="738188"/>
          </a:xfrm>
          <a:prstGeom prst="rect">
            <a:avLst/>
          </a:prstGeom>
          <a:noFill/>
          <a:ln w="9525">
            <a:noFill/>
            <a:miter lim="800000"/>
            <a:headEnd/>
            <a:tailEnd/>
          </a:ln>
        </p:spPr>
      </p:pic>
      <p:sp>
        <p:nvSpPr>
          <p:cNvPr id="38" name="37 Rectángulo"/>
          <p:cNvSpPr/>
          <p:nvPr/>
        </p:nvSpPr>
        <p:spPr>
          <a:xfrm>
            <a:off x="107950" y="6021388"/>
            <a:ext cx="395288" cy="18891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39" name="38 Rectángulo"/>
          <p:cNvSpPr/>
          <p:nvPr/>
        </p:nvSpPr>
        <p:spPr>
          <a:xfrm>
            <a:off x="107950" y="6308725"/>
            <a:ext cx="395288" cy="188913"/>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2" name="41 Rectángulo"/>
          <p:cNvSpPr/>
          <p:nvPr/>
        </p:nvSpPr>
        <p:spPr>
          <a:xfrm>
            <a:off x="107950" y="6624638"/>
            <a:ext cx="395288" cy="188912"/>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33" name="32 Rectángulo redondeado"/>
          <p:cNvSpPr/>
          <p:nvPr/>
        </p:nvSpPr>
        <p:spPr>
          <a:xfrm>
            <a:off x="357188" y="4929188"/>
            <a:ext cx="3786187" cy="928687"/>
          </a:xfrm>
          <a:prstGeom prst="roundRect">
            <a:avLst/>
          </a:prstGeom>
          <a:noFill/>
          <a:ln>
            <a:solidFill>
              <a:srgbClr val="99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grpSp>
        <p:nvGrpSpPr>
          <p:cNvPr id="2" name="33 Grupo"/>
          <p:cNvGrpSpPr/>
          <p:nvPr/>
        </p:nvGrpSpPr>
        <p:grpSpPr>
          <a:xfrm>
            <a:off x="1714480" y="1000108"/>
            <a:ext cx="5643602" cy="623610"/>
            <a:chOff x="0" y="0"/>
            <a:chExt cx="5643602" cy="623610"/>
          </a:xfrm>
          <a:scene3d>
            <a:camera prst="orthographicFront"/>
            <a:lightRig rig="threePt" dir="t">
              <a:rot lat="0" lon="0" rev="7500000"/>
            </a:lightRig>
          </a:scene3d>
        </p:grpSpPr>
        <p:sp>
          <p:nvSpPr>
            <p:cNvPr id="35" name="34 Rectángulo redondeado"/>
            <p:cNvSpPr/>
            <p:nvPr/>
          </p:nvSpPr>
          <p:spPr>
            <a:xfrm>
              <a:off x="0" y="0"/>
              <a:ext cx="5643602" cy="623610"/>
            </a:xfrm>
            <a:prstGeom prst="roundRect">
              <a:avLst/>
            </a:prstGeom>
            <a:sp3d prstMaterial="plastic">
              <a:bevelT w="127000" h="25400" prst="relaxedInset"/>
            </a:sp3d>
          </p:spPr>
          <p:style>
            <a:lnRef idx="0">
              <a:schemeClr val="lt1">
                <a:hueOff val="0"/>
                <a:satOff val="0"/>
                <a:lumOff val="0"/>
                <a:alphaOff val="0"/>
              </a:schemeClr>
            </a:lnRef>
            <a:fillRef idx="3">
              <a:schemeClr val="accent5">
                <a:hueOff val="0"/>
                <a:satOff val="0"/>
                <a:lumOff val="0"/>
                <a:alphaOff val="0"/>
              </a:schemeClr>
            </a:fillRef>
            <a:effectRef idx="2">
              <a:schemeClr val="accent5">
                <a:hueOff val="0"/>
                <a:satOff val="0"/>
                <a:lumOff val="0"/>
                <a:alphaOff val="0"/>
              </a:schemeClr>
            </a:effectRef>
            <a:fontRef idx="minor">
              <a:schemeClr val="lt1"/>
            </a:fontRef>
          </p:style>
        </p:sp>
        <p:sp>
          <p:nvSpPr>
            <p:cNvPr id="36" name="35 Rectángulo"/>
            <p:cNvSpPr/>
            <p:nvPr/>
          </p:nvSpPr>
          <p:spPr>
            <a:xfrm>
              <a:off x="30442" y="30442"/>
              <a:ext cx="5582718" cy="562726"/>
            </a:xfrm>
            <a:prstGeom prst="rect">
              <a:avLst/>
            </a:prstGeom>
            <a:sp3d/>
          </p:spPr>
          <p:style>
            <a:lnRef idx="0">
              <a:scrgbClr r="0" g="0" b="0"/>
            </a:lnRef>
            <a:fillRef idx="0">
              <a:scrgbClr r="0" g="0" b="0"/>
            </a:fillRef>
            <a:effectRef idx="0">
              <a:scrgbClr r="0" g="0" b="0"/>
            </a:effectRef>
            <a:fontRef idx="minor">
              <a:schemeClr val="lt1"/>
            </a:fontRef>
          </p:style>
          <p:txBody>
            <a:bodyPr lIns="99060" tIns="99060" rIns="99060" bIns="99060" spcCol="1270" anchor="ctr"/>
            <a:lstStyle/>
            <a:p>
              <a:pPr lvl="0" algn="ctr" defTabSz="1155700">
                <a:lnSpc>
                  <a:spcPct val="90000"/>
                </a:lnSpc>
                <a:spcAft>
                  <a:spcPct val="35000"/>
                </a:spcAft>
                <a:defRPr/>
              </a:pPr>
              <a:r>
                <a:rPr lang="es-CO" sz="2800" b="1" dirty="0" smtClean="0"/>
                <a:t>2.3.2.7 </a:t>
              </a:r>
              <a:r>
                <a:rPr lang="es-CO" sz="2600" b="1" dirty="0" smtClean="0"/>
                <a:t>. </a:t>
              </a:r>
              <a:r>
                <a:rPr lang="es-CO" sz="2600" b="1" dirty="0"/>
                <a:t>Uso de los datos abiertos</a:t>
              </a:r>
              <a:endParaRPr lang="es-ES" sz="2600" dirty="0"/>
            </a:p>
          </p:txBody>
        </p:sp>
      </p:grpSp>
      <p:sp>
        <p:nvSpPr>
          <p:cNvPr id="37" name="36 CuadroTexto"/>
          <p:cNvSpPr txBox="1"/>
          <p:nvPr/>
        </p:nvSpPr>
        <p:spPr>
          <a:xfrm>
            <a:off x="357188" y="5072063"/>
            <a:ext cx="3929062" cy="584200"/>
          </a:xfrm>
          <a:prstGeom prst="rect">
            <a:avLst/>
          </a:prstGeom>
          <a:noFill/>
        </p:spPr>
        <p:txBody>
          <a:bodyPr>
            <a:spAutoFit/>
          </a:bodyPr>
          <a:lstStyle/>
          <a:p>
            <a:pPr>
              <a:defRPr/>
            </a:pPr>
            <a:r>
              <a:rPr lang="es-ES" sz="1600" b="1" dirty="0">
                <a:latin typeface="+mn-lt"/>
              </a:rPr>
              <a:t>La mayor parte de las entidades utiliza información pública de otras entidades</a:t>
            </a:r>
            <a:endParaRPr lang="es-ES" b="1" dirty="0">
              <a:latin typeface="+mn-lt"/>
            </a:endParaRPr>
          </a:p>
        </p:txBody>
      </p:sp>
      <p:pic>
        <p:nvPicPr>
          <p:cNvPr id="20511" name="il_fi" descr="http://es.dreamstime.com/base-de-datos-thumb8236955.jpg"/>
          <p:cNvPicPr>
            <a:picLocks noChangeAspect="1" noChangeArrowheads="1"/>
          </p:cNvPicPr>
          <p:nvPr/>
        </p:nvPicPr>
        <p:blipFill>
          <a:blip r:embed="rId5" cstate="print"/>
          <a:srcRect/>
          <a:stretch>
            <a:fillRect/>
          </a:stretch>
        </p:blipFill>
        <p:spPr bwMode="auto">
          <a:xfrm>
            <a:off x="1000125" y="2286000"/>
            <a:ext cx="2786063" cy="1857375"/>
          </a:xfrm>
          <a:prstGeom prst="rect">
            <a:avLst/>
          </a:prstGeom>
          <a:noFill/>
          <a:ln w="9525">
            <a:noFill/>
            <a:miter lim="800000"/>
            <a:headEnd/>
            <a:tailEnd/>
          </a:ln>
        </p:spPr>
      </p:pic>
      <p:sp>
        <p:nvSpPr>
          <p:cNvPr id="20512" name="39 CuadroTexto"/>
          <p:cNvSpPr txBox="1">
            <a:spLocks noChangeArrowheads="1"/>
          </p:cNvSpPr>
          <p:nvPr/>
        </p:nvSpPr>
        <p:spPr bwMode="auto">
          <a:xfrm>
            <a:off x="0" y="404813"/>
            <a:ext cx="4000500" cy="523875"/>
          </a:xfrm>
          <a:prstGeom prst="rect">
            <a:avLst/>
          </a:prstGeom>
          <a:solidFill>
            <a:srgbClr val="800080"/>
          </a:solidFill>
          <a:ln w="9525">
            <a:noFill/>
            <a:miter lim="800000"/>
            <a:headEnd/>
            <a:tailEnd/>
          </a:ln>
        </p:spPr>
        <p:txBody>
          <a:bodyPr>
            <a:spAutoFit/>
          </a:bodyPr>
          <a:lstStyle/>
          <a:p>
            <a:r>
              <a:rPr lang="es-ES" sz="2800">
                <a:solidFill>
                  <a:schemeClr val="bg1"/>
                </a:solidFill>
                <a:latin typeface="Calibri" pitchFamily="34" charset="0"/>
              </a:rPr>
              <a:t>ENTIDADES  NACIONALES</a:t>
            </a:r>
          </a:p>
        </p:txBody>
      </p:sp>
      <p:graphicFrame>
        <p:nvGraphicFramePr>
          <p:cNvPr id="43" name="42 Tabla"/>
          <p:cNvGraphicFramePr>
            <a:graphicFrameLocks noGrp="1"/>
          </p:cNvGraphicFramePr>
          <p:nvPr/>
        </p:nvGraphicFramePr>
        <p:xfrm>
          <a:off x="4648200" y="2106613"/>
          <a:ext cx="3852858" cy="4179593"/>
        </p:xfrm>
        <a:graphic>
          <a:graphicData uri="http://schemas.openxmlformats.org/drawingml/2006/table">
            <a:tbl>
              <a:tblPr/>
              <a:tblGrid>
                <a:gridCol w="3852858"/>
              </a:tblGrid>
              <a:tr h="606776">
                <a:tc>
                  <a:txBody>
                    <a:bodyPr/>
                    <a:lstStyle/>
                    <a:p>
                      <a:pPr algn="ctr">
                        <a:lnSpc>
                          <a:spcPct val="115000"/>
                        </a:lnSpc>
                        <a:spcAft>
                          <a:spcPts val="0"/>
                        </a:spcAft>
                      </a:pPr>
                      <a:r>
                        <a:rPr lang="es-ES" sz="1400" b="1">
                          <a:solidFill>
                            <a:srgbClr val="FFFFFF"/>
                          </a:solidFill>
                          <a:latin typeface="Calibri"/>
                          <a:ea typeface="Times New Roman"/>
                          <a:cs typeface="Times New Roman"/>
                        </a:rPr>
                        <a:t>Temas de información más  requerida por las entidades</a:t>
                      </a:r>
                      <a:endParaRPr lang="es-ES" sz="1100">
                        <a:latin typeface="Calibri"/>
                        <a:ea typeface="Calibri"/>
                        <a:cs typeface="Times New Roman"/>
                      </a:endParaRPr>
                    </a:p>
                  </a:txBody>
                  <a:tcPr marL="44450" marR="44450" marT="0" marB="0" anchor="b">
                    <a:lnL>
                      <a:noFill/>
                    </a:lnL>
                    <a:lnR>
                      <a:noFill/>
                    </a:lnR>
                    <a:lnT>
                      <a:noFill/>
                    </a:lnT>
                    <a:lnB>
                      <a:noFill/>
                    </a:lnB>
                    <a:solidFill>
                      <a:srgbClr val="4F81BD"/>
                    </a:solidFill>
                  </a:tcPr>
                </a:tc>
              </a:tr>
              <a:tr h="235549">
                <a:tc>
                  <a:txBody>
                    <a:bodyPr/>
                    <a:lstStyle/>
                    <a:p>
                      <a:endParaRPr lang="es-ES" sz="1100">
                        <a:latin typeface="Calibri"/>
                        <a:ea typeface="Times New Roman"/>
                        <a:cs typeface="Times New Roman"/>
                      </a:endParaRPr>
                    </a:p>
                  </a:txBody>
                  <a:tcPr marL="44450" marR="44450" marT="0" marB="0" anchor="b">
                    <a:lnL>
                      <a:noFill/>
                    </a:lnL>
                    <a:lnR>
                      <a:noFill/>
                    </a:lnR>
                    <a:lnT>
                      <a:noFill/>
                    </a:lnT>
                    <a:lnB>
                      <a:noFill/>
                    </a:lnB>
                  </a:tcPr>
                </a:tc>
              </a:tr>
              <a:tr h="303388">
                <a:tc>
                  <a:txBody>
                    <a:bodyPr/>
                    <a:lstStyle/>
                    <a:p>
                      <a:pPr>
                        <a:lnSpc>
                          <a:spcPct val="115000"/>
                        </a:lnSpc>
                        <a:spcAft>
                          <a:spcPts val="0"/>
                        </a:spcAft>
                      </a:pPr>
                      <a:r>
                        <a:rPr lang="es-ES" sz="1400">
                          <a:solidFill>
                            <a:srgbClr val="FFFFFF"/>
                          </a:solidFill>
                          <a:latin typeface="Calibri"/>
                          <a:ea typeface="Times New Roman"/>
                          <a:cs typeface="Times New Roman"/>
                        </a:rPr>
                        <a:t>Datos de estadística de mercados</a:t>
                      </a:r>
                      <a:endParaRPr lang="es-ES" sz="1100">
                        <a:latin typeface="Calibri"/>
                        <a:ea typeface="Calibri"/>
                        <a:cs typeface="Times New Roman"/>
                      </a:endParaRPr>
                    </a:p>
                  </a:txBody>
                  <a:tcPr marL="44450" marR="44450" marT="0" marB="0">
                    <a:lnL>
                      <a:noFill/>
                    </a:lnL>
                    <a:lnR>
                      <a:noFill/>
                    </a:lnR>
                    <a:lnT>
                      <a:noFill/>
                    </a:lnT>
                    <a:lnB>
                      <a:noFill/>
                    </a:lnB>
                    <a:solidFill>
                      <a:srgbClr val="17375D"/>
                    </a:solidFill>
                  </a:tcPr>
                </a:tc>
              </a:tr>
              <a:tr h="303388">
                <a:tc>
                  <a:txBody>
                    <a:bodyPr/>
                    <a:lstStyle/>
                    <a:p>
                      <a:pPr>
                        <a:lnSpc>
                          <a:spcPct val="115000"/>
                        </a:lnSpc>
                        <a:spcAft>
                          <a:spcPts val="0"/>
                        </a:spcAft>
                      </a:pPr>
                      <a:r>
                        <a:rPr lang="es-ES" sz="1400">
                          <a:solidFill>
                            <a:srgbClr val="FFFFFF"/>
                          </a:solidFill>
                          <a:latin typeface="Calibri"/>
                          <a:ea typeface="Times New Roman"/>
                          <a:cs typeface="Times New Roman"/>
                        </a:rPr>
                        <a:t>Comportamiento de sectores</a:t>
                      </a:r>
                      <a:endParaRPr lang="es-ES" sz="1100">
                        <a:latin typeface="Calibri"/>
                        <a:ea typeface="Calibri"/>
                        <a:cs typeface="Times New Roman"/>
                      </a:endParaRPr>
                    </a:p>
                  </a:txBody>
                  <a:tcPr marL="44450" marR="44450" marT="0" marB="0">
                    <a:lnL>
                      <a:noFill/>
                    </a:lnL>
                    <a:lnR>
                      <a:noFill/>
                    </a:lnR>
                    <a:lnT>
                      <a:noFill/>
                    </a:lnT>
                    <a:lnB>
                      <a:noFill/>
                    </a:lnB>
                    <a:solidFill>
                      <a:srgbClr val="17375D"/>
                    </a:solidFill>
                  </a:tcPr>
                </a:tc>
              </a:tr>
              <a:tr h="303388">
                <a:tc>
                  <a:txBody>
                    <a:bodyPr/>
                    <a:lstStyle/>
                    <a:p>
                      <a:pPr>
                        <a:lnSpc>
                          <a:spcPct val="115000"/>
                        </a:lnSpc>
                        <a:spcAft>
                          <a:spcPts val="0"/>
                        </a:spcAft>
                      </a:pPr>
                      <a:r>
                        <a:rPr lang="es-ES" sz="1400">
                          <a:solidFill>
                            <a:srgbClr val="FFFFFF"/>
                          </a:solidFill>
                          <a:latin typeface="Calibri"/>
                          <a:ea typeface="Times New Roman"/>
                          <a:cs typeface="Times New Roman"/>
                        </a:rPr>
                        <a:t>Crédito</a:t>
                      </a:r>
                      <a:endParaRPr lang="es-ES" sz="1100">
                        <a:latin typeface="Calibri"/>
                        <a:ea typeface="Calibri"/>
                        <a:cs typeface="Times New Roman"/>
                      </a:endParaRPr>
                    </a:p>
                  </a:txBody>
                  <a:tcPr marL="44450" marR="44450" marT="0" marB="0">
                    <a:lnL>
                      <a:noFill/>
                    </a:lnL>
                    <a:lnR>
                      <a:noFill/>
                    </a:lnR>
                    <a:lnT>
                      <a:noFill/>
                    </a:lnT>
                    <a:lnB>
                      <a:noFill/>
                    </a:lnB>
                    <a:solidFill>
                      <a:srgbClr val="17375D"/>
                    </a:solidFill>
                  </a:tcPr>
                </a:tc>
              </a:tr>
              <a:tr h="303388">
                <a:tc>
                  <a:txBody>
                    <a:bodyPr/>
                    <a:lstStyle/>
                    <a:p>
                      <a:pPr>
                        <a:lnSpc>
                          <a:spcPct val="115000"/>
                        </a:lnSpc>
                        <a:spcAft>
                          <a:spcPts val="0"/>
                        </a:spcAft>
                      </a:pPr>
                      <a:r>
                        <a:rPr lang="es-ES" sz="1400">
                          <a:solidFill>
                            <a:srgbClr val="FFFFFF"/>
                          </a:solidFill>
                          <a:latin typeface="Calibri"/>
                          <a:ea typeface="Times New Roman"/>
                          <a:cs typeface="Times New Roman"/>
                        </a:rPr>
                        <a:t>Viabilidad de negocios</a:t>
                      </a:r>
                      <a:endParaRPr lang="es-ES" sz="1100">
                        <a:latin typeface="Calibri"/>
                        <a:ea typeface="Calibri"/>
                        <a:cs typeface="Times New Roman"/>
                      </a:endParaRPr>
                    </a:p>
                  </a:txBody>
                  <a:tcPr marL="44450" marR="44450" marT="0" marB="0">
                    <a:lnL>
                      <a:noFill/>
                    </a:lnL>
                    <a:lnR>
                      <a:noFill/>
                    </a:lnR>
                    <a:lnT>
                      <a:noFill/>
                    </a:lnT>
                    <a:lnB>
                      <a:noFill/>
                    </a:lnB>
                    <a:solidFill>
                      <a:srgbClr val="17375D"/>
                    </a:solidFill>
                  </a:tcPr>
                </a:tc>
              </a:tr>
              <a:tr h="303388">
                <a:tc>
                  <a:txBody>
                    <a:bodyPr/>
                    <a:lstStyle/>
                    <a:p>
                      <a:pPr>
                        <a:lnSpc>
                          <a:spcPct val="115000"/>
                        </a:lnSpc>
                        <a:spcAft>
                          <a:spcPts val="0"/>
                        </a:spcAft>
                      </a:pPr>
                      <a:r>
                        <a:rPr lang="es-ES" sz="1400">
                          <a:solidFill>
                            <a:srgbClr val="FFFFFF"/>
                          </a:solidFill>
                          <a:latin typeface="Calibri"/>
                          <a:ea typeface="Times New Roman"/>
                          <a:cs typeface="Times New Roman"/>
                        </a:rPr>
                        <a:t>Censales</a:t>
                      </a:r>
                      <a:endParaRPr lang="es-ES" sz="1100">
                        <a:latin typeface="Calibri"/>
                        <a:ea typeface="Calibri"/>
                        <a:cs typeface="Times New Roman"/>
                      </a:endParaRPr>
                    </a:p>
                  </a:txBody>
                  <a:tcPr marL="44450" marR="44450" marT="0" marB="0">
                    <a:lnL>
                      <a:noFill/>
                    </a:lnL>
                    <a:lnR>
                      <a:noFill/>
                    </a:lnR>
                    <a:lnT>
                      <a:noFill/>
                    </a:lnT>
                    <a:lnB>
                      <a:noFill/>
                    </a:lnB>
                    <a:solidFill>
                      <a:srgbClr val="17375D"/>
                    </a:solidFill>
                  </a:tcPr>
                </a:tc>
              </a:tr>
              <a:tr h="303388">
                <a:tc>
                  <a:txBody>
                    <a:bodyPr/>
                    <a:lstStyle/>
                    <a:p>
                      <a:pPr>
                        <a:lnSpc>
                          <a:spcPct val="115000"/>
                        </a:lnSpc>
                        <a:spcAft>
                          <a:spcPts val="0"/>
                        </a:spcAft>
                      </a:pPr>
                      <a:r>
                        <a:rPr lang="es-ES" sz="1400">
                          <a:solidFill>
                            <a:srgbClr val="FFFFFF"/>
                          </a:solidFill>
                          <a:latin typeface="Calibri"/>
                          <a:ea typeface="Times New Roman"/>
                          <a:cs typeface="Times New Roman"/>
                        </a:rPr>
                        <a:t>Consumo legal y piratería</a:t>
                      </a:r>
                      <a:endParaRPr lang="es-ES" sz="1100">
                        <a:latin typeface="Calibri"/>
                        <a:ea typeface="Calibri"/>
                        <a:cs typeface="Times New Roman"/>
                      </a:endParaRPr>
                    </a:p>
                  </a:txBody>
                  <a:tcPr marL="44450" marR="44450" marT="0" marB="0">
                    <a:lnL>
                      <a:noFill/>
                    </a:lnL>
                    <a:lnR>
                      <a:noFill/>
                    </a:lnR>
                    <a:lnT>
                      <a:noFill/>
                    </a:lnT>
                    <a:lnB>
                      <a:noFill/>
                    </a:lnB>
                    <a:solidFill>
                      <a:srgbClr val="17375D"/>
                    </a:solidFill>
                  </a:tcPr>
                </a:tc>
              </a:tr>
              <a:tr h="303388">
                <a:tc>
                  <a:txBody>
                    <a:bodyPr/>
                    <a:lstStyle/>
                    <a:p>
                      <a:pPr>
                        <a:lnSpc>
                          <a:spcPct val="115000"/>
                        </a:lnSpc>
                        <a:spcAft>
                          <a:spcPts val="0"/>
                        </a:spcAft>
                      </a:pPr>
                      <a:r>
                        <a:rPr lang="es-ES" sz="1400">
                          <a:solidFill>
                            <a:srgbClr val="FFFFFF"/>
                          </a:solidFill>
                          <a:latin typeface="Calibri"/>
                          <a:ea typeface="Times New Roman"/>
                          <a:cs typeface="Times New Roman"/>
                        </a:rPr>
                        <a:t>Infancia y adolescencia</a:t>
                      </a:r>
                      <a:endParaRPr lang="es-ES" sz="1100">
                        <a:latin typeface="Calibri"/>
                        <a:ea typeface="Calibri"/>
                        <a:cs typeface="Times New Roman"/>
                      </a:endParaRPr>
                    </a:p>
                  </a:txBody>
                  <a:tcPr marL="44450" marR="44450" marT="0" marB="0">
                    <a:lnL>
                      <a:noFill/>
                    </a:lnL>
                    <a:lnR>
                      <a:noFill/>
                    </a:lnR>
                    <a:lnT>
                      <a:noFill/>
                    </a:lnT>
                    <a:lnB>
                      <a:noFill/>
                    </a:lnB>
                    <a:solidFill>
                      <a:srgbClr val="17375D"/>
                    </a:solidFill>
                  </a:tcPr>
                </a:tc>
              </a:tr>
              <a:tr h="303388">
                <a:tc>
                  <a:txBody>
                    <a:bodyPr/>
                    <a:lstStyle/>
                    <a:p>
                      <a:pPr>
                        <a:lnSpc>
                          <a:spcPct val="115000"/>
                        </a:lnSpc>
                        <a:spcAft>
                          <a:spcPts val="0"/>
                        </a:spcAft>
                      </a:pPr>
                      <a:r>
                        <a:rPr lang="es-ES" sz="1400">
                          <a:solidFill>
                            <a:srgbClr val="FFFFFF"/>
                          </a:solidFill>
                          <a:latin typeface="Calibri"/>
                          <a:ea typeface="Times New Roman"/>
                          <a:cs typeface="Times New Roman"/>
                        </a:rPr>
                        <a:t>Educación superior</a:t>
                      </a:r>
                      <a:endParaRPr lang="es-ES" sz="1100">
                        <a:latin typeface="Calibri"/>
                        <a:ea typeface="Calibri"/>
                        <a:cs typeface="Times New Roman"/>
                      </a:endParaRPr>
                    </a:p>
                  </a:txBody>
                  <a:tcPr marL="44450" marR="44450" marT="0" marB="0">
                    <a:lnL>
                      <a:noFill/>
                    </a:lnL>
                    <a:lnR>
                      <a:noFill/>
                    </a:lnR>
                    <a:lnT>
                      <a:noFill/>
                    </a:lnT>
                    <a:lnB>
                      <a:noFill/>
                    </a:lnB>
                    <a:solidFill>
                      <a:srgbClr val="17375D"/>
                    </a:solidFill>
                  </a:tcPr>
                </a:tc>
              </a:tr>
              <a:tr h="303388">
                <a:tc>
                  <a:txBody>
                    <a:bodyPr/>
                    <a:lstStyle/>
                    <a:p>
                      <a:pPr>
                        <a:lnSpc>
                          <a:spcPct val="115000"/>
                        </a:lnSpc>
                        <a:spcAft>
                          <a:spcPts val="0"/>
                        </a:spcAft>
                      </a:pPr>
                      <a:r>
                        <a:rPr lang="es-ES" sz="1400">
                          <a:solidFill>
                            <a:srgbClr val="FFFFFF"/>
                          </a:solidFill>
                          <a:latin typeface="Calibri"/>
                          <a:ea typeface="Times New Roman"/>
                          <a:cs typeface="Times New Roman"/>
                        </a:rPr>
                        <a:t>Estadísticas</a:t>
                      </a:r>
                      <a:endParaRPr lang="es-ES" sz="1100">
                        <a:latin typeface="Calibri"/>
                        <a:ea typeface="Calibri"/>
                        <a:cs typeface="Times New Roman"/>
                      </a:endParaRPr>
                    </a:p>
                  </a:txBody>
                  <a:tcPr marL="44450" marR="44450" marT="0" marB="0">
                    <a:lnL>
                      <a:noFill/>
                    </a:lnL>
                    <a:lnR>
                      <a:noFill/>
                    </a:lnR>
                    <a:lnT>
                      <a:noFill/>
                    </a:lnT>
                    <a:lnB>
                      <a:noFill/>
                    </a:lnB>
                    <a:solidFill>
                      <a:srgbClr val="17375D"/>
                    </a:solidFill>
                  </a:tcPr>
                </a:tc>
              </a:tr>
              <a:tr h="606776">
                <a:tc>
                  <a:txBody>
                    <a:bodyPr/>
                    <a:lstStyle/>
                    <a:p>
                      <a:pPr>
                        <a:lnSpc>
                          <a:spcPct val="115000"/>
                        </a:lnSpc>
                        <a:spcAft>
                          <a:spcPts val="0"/>
                        </a:spcAft>
                      </a:pPr>
                      <a:r>
                        <a:rPr lang="es-ES" sz="1400" dirty="0">
                          <a:solidFill>
                            <a:srgbClr val="FFFFFF"/>
                          </a:solidFill>
                          <a:latin typeface="Calibri"/>
                          <a:ea typeface="Times New Roman"/>
                          <a:cs typeface="Times New Roman"/>
                        </a:rPr>
                        <a:t>Indicadores de producción y calidad de entidades de salud</a:t>
                      </a:r>
                      <a:endParaRPr lang="es-ES" sz="1100" dirty="0">
                        <a:latin typeface="Calibri"/>
                        <a:ea typeface="Calibri"/>
                        <a:cs typeface="Times New Roman"/>
                      </a:endParaRPr>
                    </a:p>
                  </a:txBody>
                  <a:tcPr marL="44450" marR="44450" marT="0" marB="0">
                    <a:lnL>
                      <a:noFill/>
                    </a:lnL>
                    <a:lnR>
                      <a:noFill/>
                    </a:lnR>
                    <a:lnT>
                      <a:noFill/>
                    </a:lnT>
                    <a:lnB>
                      <a:noFill/>
                    </a:lnB>
                    <a:solidFill>
                      <a:srgbClr val="17375D"/>
                    </a:solidFill>
                  </a:tcPr>
                </a:tc>
              </a:tr>
            </a:tbl>
          </a:graphicData>
        </a:graphic>
      </p:graphicFrame>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3" descr="C:\Users\Lalis\Desktop\a.png"/>
          <p:cNvPicPr>
            <a:picLocks noChangeAspect="1" noChangeArrowheads="1"/>
          </p:cNvPicPr>
          <p:nvPr/>
        </p:nvPicPr>
        <p:blipFill>
          <a:blip r:embed="rId3" cstate="print"/>
          <a:srcRect/>
          <a:stretch>
            <a:fillRect/>
          </a:stretch>
        </p:blipFill>
        <p:spPr bwMode="auto">
          <a:xfrm>
            <a:off x="0" y="0"/>
            <a:ext cx="9144000" cy="6894513"/>
          </a:xfrm>
          <a:prstGeom prst="rect">
            <a:avLst/>
          </a:prstGeom>
          <a:noFill/>
          <a:ln w="9525">
            <a:noFill/>
            <a:miter lim="800000"/>
            <a:headEnd/>
            <a:tailEnd/>
          </a:ln>
        </p:spPr>
      </p:pic>
      <p:pic>
        <p:nvPicPr>
          <p:cNvPr id="21507" name="Picture 2" descr="C:\Users\Lalis\Desktop\Figura.png"/>
          <p:cNvPicPr>
            <a:picLocks noChangeAspect="1" noChangeArrowheads="1"/>
          </p:cNvPicPr>
          <p:nvPr/>
        </p:nvPicPr>
        <p:blipFill>
          <a:blip r:embed="rId4" cstate="print"/>
          <a:srcRect/>
          <a:stretch>
            <a:fillRect/>
          </a:stretch>
        </p:blipFill>
        <p:spPr bwMode="auto">
          <a:xfrm>
            <a:off x="8748713" y="908050"/>
            <a:ext cx="282575" cy="739775"/>
          </a:xfrm>
          <a:prstGeom prst="rect">
            <a:avLst/>
          </a:prstGeom>
          <a:noFill/>
          <a:ln w="9525">
            <a:noFill/>
            <a:miter lim="800000"/>
            <a:headEnd/>
            <a:tailEnd/>
          </a:ln>
        </p:spPr>
      </p:pic>
      <p:pic>
        <p:nvPicPr>
          <p:cNvPr id="21508" name="Picture 2" descr="C:\Users\Lalis\Desktop\Figura.png"/>
          <p:cNvPicPr>
            <a:picLocks noChangeAspect="1" noChangeArrowheads="1"/>
          </p:cNvPicPr>
          <p:nvPr/>
        </p:nvPicPr>
        <p:blipFill>
          <a:blip r:embed="rId4" cstate="print"/>
          <a:srcRect/>
          <a:stretch>
            <a:fillRect/>
          </a:stretch>
        </p:blipFill>
        <p:spPr bwMode="auto">
          <a:xfrm>
            <a:off x="8748713" y="1773238"/>
            <a:ext cx="282575" cy="738187"/>
          </a:xfrm>
          <a:prstGeom prst="rect">
            <a:avLst/>
          </a:prstGeom>
          <a:noFill/>
          <a:ln w="9525">
            <a:noFill/>
            <a:miter lim="800000"/>
            <a:headEnd/>
            <a:tailEnd/>
          </a:ln>
        </p:spPr>
      </p:pic>
      <p:pic>
        <p:nvPicPr>
          <p:cNvPr id="21509" name="Picture 2" descr="C:\Users\Lalis\Desktop\Figura.png"/>
          <p:cNvPicPr>
            <a:picLocks noChangeAspect="1" noChangeArrowheads="1"/>
          </p:cNvPicPr>
          <p:nvPr/>
        </p:nvPicPr>
        <p:blipFill>
          <a:blip r:embed="rId4" cstate="print"/>
          <a:srcRect/>
          <a:stretch>
            <a:fillRect/>
          </a:stretch>
        </p:blipFill>
        <p:spPr bwMode="auto">
          <a:xfrm>
            <a:off x="8753475" y="6073775"/>
            <a:ext cx="282575" cy="739775"/>
          </a:xfrm>
          <a:prstGeom prst="rect">
            <a:avLst/>
          </a:prstGeom>
          <a:noFill/>
          <a:ln w="9525">
            <a:noFill/>
            <a:miter lim="800000"/>
            <a:headEnd/>
            <a:tailEnd/>
          </a:ln>
        </p:spPr>
      </p:pic>
      <p:pic>
        <p:nvPicPr>
          <p:cNvPr id="21510" name="Picture 2" descr="C:\Users\Lalis\Desktop\Figura.png"/>
          <p:cNvPicPr>
            <a:picLocks noChangeAspect="1" noChangeArrowheads="1"/>
          </p:cNvPicPr>
          <p:nvPr/>
        </p:nvPicPr>
        <p:blipFill>
          <a:blip r:embed="rId4" cstate="print"/>
          <a:srcRect/>
          <a:stretch>
            <a:fillRect/>
          </a:stretch>
        </p:blipFill>
        <p:spPr bwMode="auto">
          <a:xfrm>
            <a:off x="8748713" y="2636838"/>
            <a:ext cx="282575" cy="739775"/>
          </a:xfrm>
          <a:prstGeom prst="rect">
            <a:avLst/>
          </a:prstGeom>
          <a:noFill/>
          <a:ln w="9525">
            <a:noFill/>
            <a:miter lim="800000"/>
            <a:headEnd/>
            <a:tailEnd/>
          </a:ln>
        </p:spPr>
      </p:pic>
      <p:pic>
        <p:nvPicPr>
          <p:cNvPr id="21511" name="Picture 2" descr="C:\Users\Lalis\Desktop\Figura.png"/>
          <p:cNvPicPr>
            <a:picLocks noChangeAspect="1" noChangeArrowheads="1"/>
          </p:cNvPicPr>
          <p:nvPr/>
        </p:nvPicPr>
        <p:blipFill>
          <a:blip r:embed="rId4" cstate="print"/>
          <a:srcRect/>
          <a:stretch>
            <a:fillRect/>
          </a:stretch>
        </p:blipFill>
        <p:spPr bwMode="auto">
          <a:xfrm>
            <a:off x="8748713" y="6073775"/>
            <a:ext cx="282575" cy="739775"/>
          </a:xfrm>
          <a:prstGeom prst="rect">
            <a:avLst/>
          </a:prstGeom>
          <a:noFill/>
          <a:ln w="9525">
            <a:noFill/>
            <a:miter lim="800000"/>
            <a:headEnd/>
            <a:tailEnd/>
          </a:ln>
        </p:spPr>
      </p:pic>
      <p:pic>
        <p:nvPicPr>
          <p:cNvPr id="21512" name="Picture 2" descr="C:\Users\Lalis\Desktop\Figura.png"/>
          <p:cNvPicPr>
            <a:picLocks noChangeAspect="1" noChangeArrowheads="1"/>
          </p:cNvPicPr>
          <p:nvPr/>
        </p:nvPicPr>
        <p:blipFill>
          <a:blip r:embed="rId4" cstate="print"/>
          <a:srcRect/>
          <a:stretch>
            <a:fillRect/>
          </a:stretch>
        </p:blipFill>
        <p:spPr bwMode="auto">
          <a:xfrm>
            <a:off x="8748713" y="3500438"/>
            <a:ext cx="282575" cy="739775"/>
          </a:xfrm>
          <a:prstGeom prst="rect">
            <a:avLst/>
          </a:prstGeom>
          <a:noFill/>
          <a:ln w="9525">
            <a:noFill/>
            <a:miter lim="800000"/>
            <a:headEnd/>
            <a:tailEnd/>
          </a:ln>
        </p:spPr>
      </p:pic>
      <p:pic>
        <p:nvPicPr>
          <p:cNvPr id="21513" name="Picture 2" descr="C:\Users\Lalis\Desktop\Figura.png"/>
          <p:cNvPicPr>
            <a:picLocks noChangeAspect="1" noChangeArrowheads="1"/>
          </p:cNvPicPr>
          <p:nvPr/>
        </p:nvPicPr>
        <p:blipFill>
          <a:blip r:embed="rId4" cstate="print"/>
          <a:srcRect/>
          <a:stretch>
            <a:fillRect/>
          </a:stretch>
        </p:blipFill>
        <p:spPr bwMode="auto">
          <a:xfrm>
            <a:off x="8748713" y="6073775"/>
            <a:ext cx="282575" cy="739775"/>
          </a:xfrm>
          <a:prstGeom prst="rect">
            <a:avLst/>
          </a:prstGeom>
          <a:noFill/>
          <a:ln w="9525">
            <a:noFill/>
            <a:miter lim="800000"/>
            <a:headEnd/>
            <a:tailEnd/>
          </a:ln>
        </p:spPr>
      </p:pic>
      <p:pic>
        <p:nvPicPr>
          <p:cNvPr id="21514" name="Picture 2" descr="C:\Users\Lalis\Desktop\Figura.png"/>
          <p:cNvPicPr>
            <a:picLocks noChangeAspect="1" noChangeArrowheads="1"/>
          </p:cNvPicPr>
          <p:nvPr/>
        </p:nvPicPr>
        <p:blipFill>
          <a:blip r:embed="rId4" cstate="print"/>
          <a:srcRect/>
          <a:stretch>
            <a:fillRect/>
          </a:stretch>
        </p:blipFill>
        <p:spPr bwMode="auto">
          <a:xfrm>
            <a:off x="8753475" y="4365625"/>
            <a:ext cx="282575" cy="738188"/>
          </a:xfrm>
          <a:prstGeom prst="rect">
            <a:avLst/>
          </a:prstGeom>
          <a:noFill/>
          <a:ln w="9525">
            <a:noFill/>
            <a:miter lim="800000"/>
            <a:headEnd/>
            <a:tailEnd/>
          </a:ln>
        </p:spPr>
      </p:pic>
      <p:pic>
        <p:nvPicPr>
          <p:cNvPr id="21515" name="Picture 2" descr="C:\Users\Lalis\Desktop\Figura.png"/>
          <p:cNvPicPr>
            <a:picLocks noChangeAspect="1" noChangeArrowheads="1"/>
          </p:cNvPicPr>
          <p:nvPr/>
        </p:nvPicPr>
        <p:blipFill>
          <a:blip r:embed="rId4" cstate="print"/>
          <a:srcRect/>
          <a:stretch>
            <a:fillRect/>
          </a:stretch>
        </p:blipFill>
        <p:spPr bwMode="auto">
          <a:xfrm>
            <a:off x="8748713" y="5229225"/>
            <a:ext cx="282575" cy="739775"/>
          </a:xfrm>
          <a:prstGeom prst="rect">
            <a:avLst/>
          </a:prstGeom>
          <a:noFill/>
          <a:ln w="9525">
            <a:noFill/>
            <a:miter lim="800000"/>
            <a:headEnd/>
            <a:tailEnd/>
          </a:ln>
        </p:spPr>
      </p:pic>
      <p:pic>
        <p:nvPicPr>
          <p:cNvPr id="21516" name="Picture 2" descr="C:\Users\Lalis\Desktop\Figura.png"/>
          <p:cNvPicPr>
            <a:picLocks noChangeAspect="1" noChangeArrowheads="1"/>
          </p:cNvPicPr>
          <p:nvPr/>
        </p:nvPicPr>
        <p:blipFill>
          <a:blip r:embed="rId4" cstate="print"/>
          <a:srcRect/>
          <a:stretch>
            <a:fillRect/>
          </a:stretch>
        </p:blipFill>
        <p:spPr bwMode="auto">
          <a:xfrm>
            <a:off x="8748713" y="6073775"/>
            <a:ext cx="282575" cy="739775"/>
          </a:xfrm>
          <a:prstGeom prst="rect">
            <a:avLst/>
          </a:prstGeom>
          <a:noFill/>
          <a:ln w="9525">
            <a:noFill/>
            <a:miter lim="800000"/>
            <a:headEnd/>
            <a:tailEnd/>
          </a:ln>
        </p:spPr>
      </p:pic>
      <p:pic>
        <p:nvPicPr>
          <p:cNvPr id="21517" name="Picture 2" descr="C:\Users\Lalis\Desktop\Figura.png"/>
          <p:cNvPicPr>
            <a:picLocks noChangeAspect="1" noChangeArrowheads="1"/>
          </p:cNvPicPr>
          <p:nvPr/>
        </p:nvPicPr>
        <p:blipFill>
          <a:blip r:embed="rId4" cstate="print"/>
          <a:srcRect/>
          <a:stretch>
            <a:fillRect/>
          </a:stretch>
        </p:blipFill>
        <p:spPr bwMode="auto">
          <a:xfrm>
            <a:off x="8748713" y="5229225"/>
            <a:ext cx="282575" cy="739775"/>
          </a:xfrm>
          <a:prstGeom prst="rect">
            <a:avLst/>
          </a:prstGeom>
          <a:noFill/>
          <a:ln w="9525">
            <a:noFill/>
            <a:miter lim="800000"/>
            <a:headEnd/>
            <a:tailEnd/>
          </a:ln>
        </p:spPr>
      </p:pic>
      <p:pic>
        <p:nvPicPr>
          <p:cNvPr id="21518" name="Picture 2" descr="C:\Users\Lalis\Desktop\Figura.png"/>
          <p:cNvPicPr>
            <a:picLocks noChangeAspect="1" noChangeArrowheads="1"/>
          </p:cNvPicPr>
          <p:nvPr/>
        </p:nvPicPr>
        <p:blipFill>
          <a:blip r:embed="rId4" cstate="print"/>
          <a:srcRect/>
          <a:stretch>
            <a:fillRect/>
          </a:stretch>
        </p:blipFill>
        <p:spPr bwMode="auto">
          <a:xfrm>
            <a:off x="8748713" y="5229225"/>
            <a:ext cx="282575" cy="739775"/>
          </a:xfrm>
          <a:prstGeom prst="rect">
            <a:avLst/>
          </a:prstGeom>
          <a:noFill/>
          <a:ln w="9525">
            <a:noFill/>
            <a:miter lim="800000"/>
            <a:headEnd/>
            <a:tailEnd/>
          </a:ln>
        </p:spPr>
      </p:pic>
      <p:pic>
        <p:nvPicPr>
          <p:cNvPr id="21519" name="Picture 2" descr="C:\Users\Lalis\Desktop\Figura.png"/>
          <p:cNvPicPr>
            <a:picLocks noChangeAspect="1" noChangeArrowheads="1"/>
          </p:cNvPicPr>
          <p:nvPr/>
        </p:nvPicPr>
        <p:blipFill>
          <a:blip r:embed="rId4" cstate="print"/>
          <a:srcRect/>
          <a:stretch>
            <a:fillRect/>
          </a:stretch>
        </p:blipFill>
        <p:spPr bwMode="auto">
          <a:xfrm>
            <a:off x="8748713" y="4365625"/>
            <a:ext cx="282575" cy="738188"/>
          </a:xfrm>
          <a:prstGeom prst="rect">
            <a:avLst/>
          </a:prstGeom>
          <a:noFill/>
          <a:ln w="9525">
            <a:noFill/>
            <a:miter lim="800000"/>
            <a:headEnd/>
            <a:tailEnd/>
          </a:ln>
        </p:spPr>
      </p:pic>
      <p:pic>
        <p:nvPicPr>
          <p:cNvPr id="21520" name="Picture 2" descr="C:\Users\Lalis\Desktop\Figura.png"/>
          <p:cNvPicPr>
            <a:picLocks noChangeAspect="1" noChangeArrowheads="1"/>
          </p:cNvPicPr>
          <p:nvPr/>
        </p:nvPicPr>
        <p:blipFill>
          <a:blip r:embed="rId4" cstate="print"/>
          <a:srcRect/>
          <a:stretch>
            <a:fillRect/>
          </a:stretch>
        </p:blipFill>
        <p:spPr bwMode="auto">
          <a:xfrm>
            <a:off x="8748713" y="6092825"/>
            <a:ext cx="282575" cy="739775"/>
          </a:xfrm>
          <a:prstGeom prst="rect">
            <a:avLst/>
          </a:prstGeom>
          <a:noFill/>
          <a:ln w="9525">
            <a:noFill/>
            <a:miter lim="800000"/>
            <a:headEnd/>
            <a:tailEnd/>
          </a:ln>
        </p:spPr>
      </p:pic>
      <p:pic>
        <p:nvPicPr>
          <p:cNvPr id="21521" name="Picture 2" descr="C:\Users\Lalis\Desktop\Figura.png"/>
          <p:cNvPicPr>
            <a:picLocks noChangeAspect="1" noChangeArrowheads="1"/>
          </p:cNvPicPr>
          <p:nvPr/>
        </p:nvPicPr>
        <p:blipFill>
          <a:blip r:embed="rId4" cstate="print"/>
          <a:srcRect/>
          <a:stretch>
            <a:fillRect/>
          </a:stretch>
        </p:blipFill>
        <p:spPr bwMode="auto">
          <a:xfrm>
            <a:off x="8748713" y="5229225"/>
            <a:ext cx="282575" cy="739775"/>
          </a:xfrm>
          <a:prstGeom prst="rect">
            <a:avLst/>
          </a:prstGeom>
          <a:noFill/>
          <a:ln w="9525">
            <a:noFill/>
            <a:miter lim="800000"/>
            <a:headEnd/>
            <a:tailEnd/>
          </a:ln>
        </p:spPr>
      </p:pic>
      <p:pic>
        <p:nvPicPr>
          <p:cNvPr id="21522" name="Picture 2" descr="C:\Users\Lalis\Desktop\Figura.png"/>
          <p:cNvPicPr>
            <a:picLocks noChangeAspect="1" noChangeArrowheads="1"/>
          </p:cNvPicPr>
          <p:nvPr/>
        </p:nvPicPr>
        <p:blipFill>
          <a:blip r:embed="rId4" cstate="print"/>
          <a:srcRect/>
          <a:stretch>
            <a:fillRect/>
          </a:stretch>
        </p:blipFill>
        <p:spPr bwMode="auto">
          <a:xfrm>
            <a:off x="8748713" y="4365625"/>
            <a:ext cx="282575" cy="738188"/>
          </a:xfrm>
          <a:prstGeom prst="rect">
            <a:avLst/>
          </a:prstGeom>
          <a:noFill/>
          <a:ln w="9525">
            <a:noFill/>
            <a:miter lim="800000"/>
            <a:headEnd/>
            <a:tailEnd/>
          </a:ln>
        </p:spPr>
      </p:pic>
      <p:pic>
        <p:nvPicPr>
          <p:cNvPr id="21523" name="Picture 2" descr="C:\Users\Lalis\Desktop\Figura.png"/>
          <p:cNvPicPr>
            <a:picLocks noChangeAspect="1" noChangeArrowheads="1"/>
          </p:cNvPicPr>
          <p:nvPr/>
        </p:nvPicPr>
        <p:blipFill>
          <a:blip r:embed="rId4" cstate="print"/>
          <a:srcRect/>
          <a:stretch>
            <a:fillRect/>
          </a:stretch>
        </p:blipFill>
        <p:spPr bwMode="auto">
          <a:xfrm>
            <a:off x="8748713" y="3500438"/>
            <a:ext cx="282575" cy="739775"/>
          </a:xfrm>
          <a:prstGeom prst="rect">
            <a:avLst/>
          </a:prstGeom>
          <a:noFill/>
          <a:ln w="9525">
            <a:noFill/>
            <a:miter lim="800000"/>
            <a:headEnd/>
            <a:tailEnd/>
          </a:ln>
        </p:spPr>
      </p:pic>
      <p:pic>
        <p:nvPicPr>
          <p:cNvPr id="21524" name="Picture 2" descr="C:\Users\Lalis\Desktop\Figura.png"/>
          <p:cNvPicPr>
            <a:picLocks noChangeAspect="1" noChangeArrowheads="1"/>
          </p:cNvPicPr>
          <p:nvPr/>
        </p:nvPicPr>
        <p:blipFill>
          <a:blip r:embed="rId4" cstate="print"/>
          <a:srcRect/>
          <a:stretch>
            <a:fillRect/>
          </a:stretch>
        </p:blipFill>
        <p:spPr bwMode="auto">
          <a:xfrm>
            <a:off x="8748713" y="3500438"/>
            <a:ext cx="282575" cy="739775"/>
          </a:xfrm>
          <a:prstGeom prst="rect">
            <a:avLst/>
          </a:prstGeom>
          <a:noFill/>
          <a:ln w="9525">
            <a:noFill/>
            <a:miter lim="800000"/>
            <a:headEnd/>
            <a:tailEnd/>
          </a:ln>
        </p:spPr>
      </p:pic>
      <p:pic>
        <p:nvPicPr>
          <p:cNvPr id="21525" name="Picture 2" descr="C:\Users\Lalis\Desktop\Figura.png"/>
          <p:cNvPicPr>
            <a:picLocks noChangeAspect="1" noChangeArrowheads="1"/>
          </p:cNvPicPr>
          <p:nvPr/>
        </p:nvPicPr>
        <p:blipFill>
          <a:blip r:embed="rId4" cstate="print"/>
          <a:srcRect/>
          <a:stretch>
            <a:fillRect/>
          </a:stretch>
        </p:blipFill>
        <p:spPr bwMode="auto">
          <a:xfrm>
            <a:off x="8748713" y="2636838"/>
            <a:ext cx="282575" cy="739775"/>
          </a:xfrm>
          <a:prstGeom prst="rect">
            <a:avLst/>
          </a:prstGeom>
          <a:noFill/>
          <a:ln w="9525">
            <a:noFill/>
            <a:miter lim="800000"/>
            <a:headEnd/>
            <a:tailEnd/>
          </a:ln>
        </p:spPr>
      </p:pic>
      <p:pic>
        <p:nvPicPr>
          <p:cNvPr id="21526" name="Picture 2" descr="C:\Users\Lalis\Desktop\Figura.png"/>
          <p:cNvPicPr>
            <a:picLocks noChangeAspect="1" noChangeArrowheads="1"/>
          </p:cNvPicPr>
          <p:nvPr/>
        </p:nvPicPr>
        <p:blipFill>
          <a:blip r:embed="rId4" cstate="print"/>
          <a:srcRect/>
          <a:stretch>
            <a:fillRect/>
          </a:stretch>
        </p:blipFill>
        <p:spPr bwMode="auto">
          <a:xfrm>
            <a:off x="8748713" y="6092825"/>
            <a:ext cx="282575" cy="739775"/>
          </a:xfrm>
          <a:prstGeom prst="rect">
            <a:avLst/>
          </a:prstGeom>
          <a:noFill/>
          <a:ln w="9525">
            <a:noFill/>
            <a:miter lim="800000"/>
            <a:headEnd/>
            <a:tailEnd/>
          </a:ln>
        </p:spPr>
      </p:pic>
      <p:pic>
        <p:nvPicPr>
          <p:cNvPr id="21527" name="Picture 2" descr="C:\Users\Lalis\Desktop\Figura.png"/>
          <p:cNvPicPr>
            <a:picLocks noChangeAspect="1" noChangeArrowheads="1"/>
          </p:cNvPicPr>
          <p:nvPr/>
        </p:nvPicPr>
        <p:blipFill>
          <a:blip r:embed="rId4" cstate="print"/>
          <a:srcRect/>
          <a:stretch>
            <a:fillRect/>
          </a:stretch>
        </p:blipFill>
        <p:spPr bwMode="auto">
          <a:xfrm>
            <a:off x="8748713" y="1773238"/>
            <a:ext cx="282575" cy="738187"/>
          </a:xfrm>
          <a:prstGeom prst="rect">
            <a:avLst/>
          </a:prstGeom>
          <a:noFill/>
          <a:ln w="9525">
            <a:noFill/>
            <a:miter lim="800000"/>
            <a:headEnd/>
            <a:tailEnd/>
          </a:ln>
        </p:spPr>
      </p:pic>
      <p:pic>
        <p:nvPicPr>
          <p:cNvPr id="21528" name="Picture 2" descr="C:\Users\Lalis\Desktop\Figura.png"/>
          <p:cNvPicPr>
            <a:picLocks noChangeAspect="1" noChangeArrowheads="1"/>
          </p:cNvPicPr>
          <p:nvPr/>
        </p:nvPicPr>
        <p:blipFill>
          <a:blip r:embed="rId4" cstate="print"/>
          <a:srcRect/>
          <a:stretch>
            <a:fillRect/>
          </a:stretch>
        </p:blipFill>
        <p:spPr bwMode="auto">
          <a:xfrm>
            <a:off x="8748713" y="4365625"/>
            <a:ext cx="282575" cy="738188"/>
          </a:xfrm>
          <a:prstGeom prst="rect">
            <a:avLst/>
          </a:prstGeom>
          <a:noFill/>
          <a:ln w="9525">
            <a:noFill/>
            <a:miter lim="800000"/>
            <a:headEnd/>
            <a:tailEnd/>
          </a:ln>
        </p:spPr>
      </p:pic>
      <p:sp>
        <p:nvSpPr>
          <p:cNvPr id="38" name="37 Rectángulo"/>
          <p:cNvSpPr/>
          <p:nvPr/>
        </p:nvSpPr>
        <p:spPr>
          <a:xfrm>
            <a:off x="107950" y="6021388"/>
            <a:ext cx="395288" cy="18891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39" name="38 Rectángulo"/>
          <p:cNvSpPr/>
          <p:nvPr/>
        </p:nvSpPr>
        <p:spPr>
          <a:xfrm>
            <a:off x="107950" y="6308725"/>
            <a:ext cx="395288" cy="188913"/>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2" name="41 Rectángulo"/>
          <p:cNvSpPr/>
          <p:nvPr/>
        </p:nvSpPr>
        <p:spPr>
          <a:xfrm>
            <a:off x="107950" y="6624638"/>
            <a:ext cx="395288" cy="188912"/>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grpSp>
        <p:nvGrpSpPr>
          <p:cNvPr id="2" name="33 Grupo"/>
          <p:cNvGrpSpPr/>
          <p:nvPr/>
        </p:nvGrpSpPr>
        <p:grpSpPr>
          <a:xfrm>
            <a:off x="1714480" y="1000108"/>
            <a:ext cx="5643602" cy="623610"/>
            <a:chOff x="0" y="0"/>
            <a:chExt cx="5643602" cy="623610"/>
          </a:xfrm>
          <a:scene3d>
            <a:camera prst="orthographicFront"/>
            <a:lightRig rig="threePt" dir="t">
              <a:rot lat="0" lon="0" rev="7500000"/>
            </a:lightRig>
          </a:scene3d>
        </p:grpSpPr>
        <p:sp>
          <p:nvSpPr>
            <p:cNvPr id="35" name="34 Rectángulo redondeado"/>
            <p:cNvSpPr/>
            <p:nvPr/>
          </p:nvSpPr>
          <p:spPr>
            <a:xfrm>
              <a:off x="0" y="0"/>
              <a:ext cx="5643602" cy="623610"/>
            </a:xfrm>
            <a:prstGeom prst="roundRect">
              <a:avLst/>
            </a:prstGeom>
            <a:sp3d prstMaterial="plastic">
              <a:bevelT w="127000" h="25400" prst="relaxedInset"/>
            </a:sp3d>
          </p:spPr>
          <p:style>
            <a:lnRef idx="0">
              <a:schemeClr val="lt1">
                <a:hueOff val="0"/>
                <a:satOff val="0"/>
                <a:lumOff val="0"/>
                <a:alphaOff val="0"/>
              </a:schemeClr>
            </a:lnRef>
            <a:fillRef idx="3">
              <a:schemeClr val="accent5">
                <a:hueOff val="0"/>
                <a:satOff val="0"/>
                <a:lumOff val="0"/>
                <a:alphaOff val="0"/>
              </a:schemeClr>
            </a:fillRef>
            <a:effectRef idx="2">
              <a:schemeClr val="accent5">
                <a:hueOff val="0"/>
                <a:satOff val="0"/>
                <a:lumOff val="0"/>
                <a:alphaOff val="0"/>
              </a:schemeClr>
            </a:effectRef>
            <a:fontRef idx="minor">
              <a:schemeClr val="lt1"/>
            </a:fontRef>
          </p:style>
        </p:sp>
        <p:sp>
          <p:nvSpPr>
            <p:cNvPr id="36" name="35 Rectángulo"/>
            <p:cNvSpPr/>
            <p:nvPr/>
          </p:nvSpPr>
          <p:spPr>
            <a:xfrm>
              <a:off x="30442" y="30442"/>
              <a:ext cx="5582718" cy="562726"/>
            </a:xfrm>
            <a:prstGeom prst="rect">
              <a:avLst/>
            </a:prstGeom>
            <a:sp3d/>
          </p:spPr>
          <p:style>
            <a:lnRef idx="0">
              <a:scrgbClr r="0" g="0" b="0"/>
            </a:lnRef>
            <a:fillRef idx="0">
              <a:scrgbClr r="0" g="0" b="0"/>
            </a:fillRef>
            <a:effectRef idx="0">
              <a:scrgbClr r="0" g="0" b="0"/>
            </a:effectRef>
            <a:fontRef idx="minor">
              <a:schemeClr val="lt1"/>
            </a:fontRef>
          </p:style>
          <p:txBody>
            <a:bodyPr lIns="99060" tIns="99060" rIns="99060" bIns="99060" spcCol="1270" anchor="ctr"/>
            <a:lstStyle/>
            <a:p>
              <a:pPr algn="ctr" defTabSz="1155700">
                <a:lnSpc>
                  <a:spcPct val="90000"/>
                </a:lnSpc>
                <a:spcAft>
                  <a:spcPct val="35000"/>
                </a:spcAft>
                <a:defRPr/>
              </a:pPr>
              <a:r>
                <a:rPr lang="es-CO" sz="2400" b="1" dirty="0" smtClean="0"/>
                <a:t>2.3.2.7</a:t>
              </a:r>
              <a:r>
                <a:rPr lang="es-CO" sz="2600" b="1" dirty="0" smtClean="0"/>
                <a:t>. </a:t>
              </a:r>
              <a:r>
                <a:rPr lang="es-CO" sz="2600" b="1" dirty="0"/>
                <a:t>Uso de los datos abiertos</a:t>
              </a:r>
              <a:endParaRPr lang="es-ES" sz="2600" dirty="0"/>
            </a:p>
          </p:txBody>
        </p:sp>
      </p:grpSp>
      <p:sp>
        <p:nvSpPr>
          <p:cNvPr id="21533" name="39 CuadroTexto"/>
          <p:cNvSpPr txBox="1">
            <a:spLocks noChangeArrowheads="1"/>
          </p:cNvSpPr>
          <p:nvPr/>
        </p:nvSpPr>
        <p:spPr bwMode="auto">
          <a:xfrm>
            <a:off x="0" y="404813"/>
            <a:ext cx="4000500" cy="523875"/>
          </a:xfrm>
          <a:prstGeom prst="rect">
            <a:avLst/>
          </a:prstGeom>
          <a:solidFill>
            <a:srgbClr val="800080"/>
          </a:solidFill>
          <a:ln w="9525">
            <a:noFill/>
            <a:miter lim="800000"/>
            <a:headEnd/>
            <a:tailEnd/>
          </a:ln>
        </p:spPr>
        <p:txBody>
          <a:bodyPr>
            <a:spAutoFit/>
          </a:bodyPr>
          <a:lstStyle/>
          <a:p>
            <a:r>
              <a:rPr lang="es-ES" sz="2800">
                <a:solidFill>
                  <a:schemeClr val="bg1"/>
                </a:solidFill>
                <a:latin typeface="Calibri" pitchFamily="34" charset="0"/>
              </a:rPr>
              <a:t>ENTIDADES  NACIONALES</a:t>
            </a:r>
          </a:p>
        </p:txBody>
      </p:sp>
      <p:graphicFrame>
        <p:nvGraphicFramePr>
          <p:cNvPr id="41" name="40 Tabla"/>
          <p:cNvGraphicFramePr>
            <a:graphicFrameLocks noGrp="1"/>
          </p:cNvGraphicFramePr>
          <p:nvPr/>
        </p:nvGraphicFramePr>
        <p:xfrm>
          <a:off x="4071938" y="2928938"/>
          <a:ext cx="4495800" cy="2382691"/>
        </p:xfrm>
        <a:graphic>
          <a:graphicData uri="http://schemas.openxmlformats.org/drawingml/2006/table">
            <a:tbl>
              <a:tblPr/>
              <a:tblGrid>
                <a:gridCol w="4495800"/>
              </a:tblGrid>
              <a:tr h="271166">
                <a:tc>
                  <a:txBody>
                    <a:bodyPr/>
                    <a:lstStyle/>
                    <a:p>
                      <a:pPr algn="ctr">
                        <a:lnSpc>
                          <a:spcPct val="115000"/>
                        </a:lnSpc>
                        <a:spcAft>
                          <a:spcPts val="0"/>
                        </a:spcAft>
                      </a:pPr>
                      <a:r>
                        <a:rPr lang="es-ES" sz="1400" b="1" dirty="0">
                          <a:solidFill>
                            <a:srgbClr val="FFFFFF"/>
                          </a:solidFill>
                          <a:latin typeface="Calibri"/>
                          <a:ea typeface="Times New Roman"/>
                          <a:cs typeface="Times New Roman"/>
                        </a:rPr>
                        <a:t>Temas de información  requerida como datos abiertos</a:t>
                      </a:r>
                      <a:endParaRPr lang="es-ES" sz="1400" dirty="0">
                        <a:latin typeface="Calibri"/>
                        <a:ea typeface="Calibri"/>
                        <a:cs typeface="Times New Roman"/>
                      </a:endParaRPr>
                    </a:p>
                  </a:txBody>
                  <a:tcPr marL="44450" marR="44450" marT="0" marB="0" anchor="b">
                    <a:lnL>
                      <a:noFill/>
                    </a:lnL>
                    <a:lnR>
                      <a:noFill/>
                    </a:lnR>
                    <a:lnT>
                      <a:noFill/>
                    </a:lnT>
                    <a:lnB>
                      <a:noFill/>
                    </a:lnB>
                    <a:solidFill>
                      <a:srgbClr val="4F81BD"/>
                    </a:solidFill>
                  </a:tcPr>
                </a:tc>
              </a:tr>
              <a:tr h="188118">
                <a:tc>
                  <a:txBody>
                    <a:bodyPr/>
                    <a:lstStyle/>
                    <a:p>
                      <a:endParaRPr lang="es-ES" sz="1400" dirty="0">
                        <a:latin typeface="Calibri"/>
                        <a:ea typeface="Times New Roman"/>
                        <a:cs typeface="Times New Roman"/>
                      </a:endParaRPr>
                    </a:p>
                  </a:txBody>
                  <a:tcPr marL="44450" marR="44450" marT="0" marB="0" anchor="b">
                    <a:lnL>
                      <a:noFill/>
                    </a:lnL>
                    <a:lnR>
                      <a:noFill/>
                    </a:lnR>
                    <a:lnT>
                      <a:noFill/>
                    </a:lnT>
                    <a:lnB>
                      <a:noFill/>
                    </a:lnB>
                  </a:tcPr>
                </a:tc>
              </a:tr>
              <a:tr h="271166">
                <a:tc>
                  <a:txBody>
                    <a:bodyPr/>
                    <a:lstStyle/>
                    <a:p>
                      <a:pPr>
                        <a:lnSpc>
                          <a:spcPct val="115000"/>
                        </a:lnSpc>
                        <a:spcAft>
                          <a:spcPts val="0"/>
                        </a:spcAft>
                      </a:pPr>
                      <a:r>
                        <a:rPr lang="es-ES" sz="1400" dirty="0">
                          <a:solidFill>
                            <a:srgbClr val="FFFFFF"/>
                          </a:solidFill>
                          <a:latin typeface="Calibri"/>
                          <a:ea typeface="Times New Roman"/>
                          <a:cs typeface="Times New Roman"/>
                        </a:rPr>
                        <a:t>Información de las cámara de comercio</a:t>
                      </a:r>
                      <a:endParaRPr lang="es-ES" sz="1400" dirty="0">
                        <a:latin typeface="Calibri"/>
                        <a:ea typeface="Calibri"/>
                        <a:cs typeface="Times New Roman"/>
                      </a:endParaRPr>
                    </a:p>
                  </a:txBody>
                  <a:tcPr marL="44450" marR="44450" marT="0" marB="0">
                    <a:lnL>
                      <a:noFill/>
                    </a:lnL>
                    <a:lnR>
                      <a:noFill/>
                    </a:lnR>
                    <a:lnT>
                      <a:noFill/>
                    </a:lnT>
                    <a:lnB>
                      <a:noFill/>
                    </a:lnB>
                    <a:solidFill>
                      <a:srgbClr val="17375D"/>
                    </a:solidFill>
                  </a:tcPr>
                </a:tc>
              </a:tr>
              <a:tr h="271166">
                <a:tc>
                  <a:txBody>
                    <a:bodyPr/>
                    <a:lstStyle/>
                    <a:p>
                      <a:pPr>
                        <a:lnSpc>
                          <a:spcPct val="115000"/>
                        </a:lnSpc>
                        <a:spcAft>
                          <a:spcPts val="0"/>
                        </a:spcAft>
                      </a:pPr>
                      <a:r>
                        <a:rPr lang="es-ES" sz="1400" dirty="0">
                          <a:solidFill>
                            <a:srgbClr val="FFFFFF"/>
                          </a:solidFill>
                          <a:latin typeface="Calibri"/>
                          <a:ea typeface="Times New Roman"/>
                          <a:cs typeface="Times New Roman"/>
                        </a:rPr>
                        <a:t>Consumo de música legal o ilegal </a:t>
                      </a:r>
                      <a:endParaRPr lang="es-ES" sz="1400" dirty="0">
                        <a:latin typeface="Calibri"/>
                        <a:ea typeface="Calibri"/>
                        <a:cs typeface="Times New Roman"/>
                      </a:endParaRPr>
                    </a:p>
                  </a:txBody>
                  <a:tcPr marL="44450" marR="44450" marT="0" marB="0">
                    <a:lnL>
                      <a:noFill/>
                    </a:lnL>
                    <a:lnR>
                      <a:noFill/>
                    </a:lnR>
                    <a:lnT>
                      <a:noFill/>
                    </a:lnT>
                    <a:lnB>
                      <a:noFill/>
                    </a:lnB>
                    <a:solidFill>
                      <a:srgbClr val="17375D"/>
                    </a:solidFill>
                  </a:tcPr>
                </a:tc>
              </a:tr>
              <a:tr h="271166">
                <a:tc>
                  <a:txBody>
                    <a:bodyPr/>
                    <a:lstStyle/>
                    <a:p>
                      <a:pPr>
                        <a:lnSpc>
                          <a:spcPct val="115000"/>
                        </a:lnSpc>
                        <a:spcAft>
                          <a:spcPts val="0"/>
                        </a:spcAft>
                      </a:pPr>
                      <a:r>
                        <a:rPr lang="es-ES" sz="1400" dirty="0">
                          <a:solidFill>
                            <a:srgbClr val="FFFFFF"/>
                          </a:solidFill>
                          <a:latin typeface="Calibri"/>
                          <a:ea typeface="Times New Roman"/>
                          <a:cs typeface="Times New Roman"/>
                        </a:rPr>
                        <a:t>Situación socioeconómica</a:t>
                      </a:r>
                      <a:endParaRPr lang="es-ES" sz="1400" dirty="0">
                        <a:latin typeface="Calibri"/>
                        <a:ea typeface="Calibri"/>
                        <a:cs typeface="Times New Roman"/>
                      </a:endParaRPr>
                    </a:p>
                  </a:txBody>
                  <a:tcPr marL="44450" marR="44450" marT="0" marB="0">
                    <a:lnL>
                      <a:noFill/>
                    </a:lnL>
                    <a:lnR>
                      <a:noFill/>
                    </a:lnR>
                    <a:lnT>
                      <a:noFill/>
                    </a:lnT>
                    <a:lnB>
                      <a:noFill/>
                    </a:lnB>
                    <a:solidFill>
                      <a:srgbClr val="17375D"/>
                    </a:solidFill>
                  </a:tcPr>
                </a:tc>
              </a:tr>
              <a:tr h="271166">
                <a:tc>
                  <a:txBody>
                    <a:bodyPr/>
                    <a:lstStyle/>
                    <a:p>
                      <a:pPr>
                        <a:lnSpc>
                          <a:spcPct val="115000"/>
                        </a:lnSpc>
                        <a:spcAft>
                          <a:spcPts val="0"/>
                        </a:spcAft>
                      </a:pPr>
                      <a:r>
                        <a:rPr lang="es-ES" sz="1400" dirty="0">
                          <a:solidFill>
                            <a:srgbClr val="FFFFFF"/>
                          </a:solidFill>
                          <a:latin typeface="Calibri"/>
                          <a:ea typeface="Times New Roman"/>
                          <a:cs typeface="Times New Roman"/>
                        </a:rPr>
                        <a:t>Estadísticas de desempeño institucional</a:t>
                      </a:r>
                      <a:endParaRPr lang="es-ES" sz="1400" dirty="0">
                        <a:latin typeface="Calibri"/>
                        <a:ea typeface="Calibri"/>
                        <a:cs typeface="Times New Roman"/>
                      </a:endParaRPr>
                    </a:p>
                  </a:txBody>
                  <a:tcPr marL="44450" marR="44450" marT="0" marB="0">
                    <a:lnL>
                      <a:noFill/>
                    </a:lnL>
                    <a:lnR>
                      <a:noFill/>
                    </a:lnR>
                    <a:lnT>
                      <a:noFill/>
                    </a:lnT>
                    <a:lnB>
                      <a:noFill/>
                    </a:lnB>
                    <a:solidFill>
                      <a:srgbClr val="17375D"/>
                    </a:solidFill>
                  </a:tcPr>
                </a:tc>
              </a:tr>
              <a:tr h="813501">
                <a:tc>
                  <a:txBody>
                    <a:bodyPr/>
                    <a:lstStyle/>
                    <a:p>
                      <a:pPr>
                        <a:lnSpc>
                          <a:spcPct val="115000"/>
                        </a:lnSpc>
                        <a:spcAft>
                          <a:spcPts val="0"/>
                        </a:spcAft>
                      </a:pPr>
                      <a:r>
                        <a:rPr lang="es-ES" sz="1400" dirty="0">
                          <a:solidFill>
                            <a:srgbClr val="FFFFFF"/>
                          </a:solidFill>
                          <a:latin typeface="Calibri"/>
                          <a:ea typeface="Times New Roman"/>
                          <a:cs typeface="Times New Roman"/>
                        </a:rPr>
                        <a:t>Educación: cuántos estudiantes van a ingresar a la universidad, bachilleres que van a ingresar y no pudieron</a:t>
                      </a:r>
                      <a:endParaRPr lang="es-ES" sz="1400" dirty="0">
                        <a:latin typeface="Calibri"/>
                        <a:ea typeface="Calibri"/>
                        <a:cs typeface="Times New Roman"/>
                      </a:endParaRPr>
                    </a:p>
                  </a:txBody>
                  <a:tcPr marL="44450" marR="44450" marT="0" marB="0">
                    <a:lnL>
                      <a:noFill/>
                    </a:lnL>
                    <a:lnR>
                      <a:noFill/>
                    </a:lnR>
                    <a:lnT>
                      <a:noFill/>
                    </a:lnT>
                    <a:lnB>
                      <a:noFill/>
                    </a:lnB>
                    <a:solidFill>
                      <a:srgbClr val="17375D"/>
                    </a:solidFill>
                  </a:tcPr>
                </a:tc>
              </a:tr>
            </a:tbl>
          </a:graphicData>
        </a:graphic>
      </p:graphicFrame>
      <p:pic>
        <p:nvPicPr>
          <p:cNvPr id="21542" name="il_fi" descr="http://4.bp.blogspot.com/-ft8Q6z-X2iw/UBgBZ52afXI/AAAAAAAAAKE/mkxjfQ5w6MY/s1600/internet_datos.jpg"/>
          <p:cNvPicPr>
            <a:picLocks noChangeAspect="1" noChangeArrowheads="1"/>
          </p:cNvPicPr>
          <p:nvPr/>
        </p:nvPicPr>
        <p:blipFill>
          <a:blip r:embed="rId5" cstate="print"/>
          <a:srcRect/>
          <a:stretch>
            <a:fillRect/>
          </a:stretch>
        </p:blipFill>
        <p:spPr bwMode="auto">
          <a:xfrm>
            <a:off x="500063" y="2071688"/>
            <a:ext cx="3286125" cy="40005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3" descr="C:\Users\Lalis\Desktop\a.png"/>
          <p:cNvPicPr>
            <a:picLocks noChangeAspect="1" noChangeArrowheads="1"/>
          </p:cNvPicPr>
          <p:nvPr/>
        </p:nvPicPr>
        <p:blipFill>
          <a:blip r:embed="rId3" cstate="print"/>
          <a:srcRect/>
          <a:stretch>
            <a:fillRect/>
          </a:stretch>
        </p:blipFill>
        <p:spPr bwMode="auto">
          <a:xfrm>
            <a:off x="0" y="0"/>
            <a:ext cx="9144000" cy="6894513"/>
          </a:xfrm>
          <a:prstGeom prst="rect">
            <a:avLst/>
          </a:prstGeom>
          <a:noFill/>
          <a:ln w="9525">
            <a:noFill/>
            <a:miter lim="800000"/>
            <a:headEnd/>
            <a:tailEnd/>
          </a:ln>
        </p:spPr>
      </p:pic>
      <p:pic>
        <p:nvPicPr>
          <p:cNvPr id="22531" name="Picture 2" descr="C:\Users\Lalis\Desktop\Figura.png"/>
          <p:cNvPicPr>
            <a:picLocks noChangeAspect="1" noChangeArrowheads="1"/>
          </p:cNvPicPr>
          <p:nvPr/>
        </p:nvPicPr>
        <p:blipFill>
          <a:blip r:embed="rId4" cstate="print"/>
          <a:srcRect/>
          <a:stretch>
            <a:fillRect/>
          </a:stretch>
        </p:blipFill>
        <p:spPr bwMode="auto">
          <a:xfrm>
            <a:off x="8748713" y="908050"/>
            <a:ext cx="282575" cy="739775"/>
          </a:xfrm>
          <a:prstGeom prst="rect">
            <a:avLst/>
          </a:prstGeom>
          <a:noFill/>
          <a:ln w="9525">
            <a:noFill/>
            <a:miter lim="800000"/>
            <a:headEnd/>
            <a:tailEnd/>
          </a:ln>
        </p:spPr>
      </p:pic>
      <p:pic>
        <p:nvPicPr>
          <p:cNvPr id="22532" name="Picture 2" descr="C:\Users\Lalis\Desktop\Figura.png"/>
          <p:cNvPicPr>
            <a:picLocks noChangeAspect="1" noChangeArrowheads="1"/>
          </p:cNvPicPr>
          <p:nvPr/>
        </p:nvPicPr>
        <p:blipFill>
          <a:blip r:embed="rId4" cstate="print"/>
          <a:srcRect/>
          <a:stretch>
            <a:fillRect/>
          </a:stretch>
        </p:blipFill>
        <p:spPr bwMode="auto">
          <a:xfrm>
            <a:off x="8748713" y="1773238"/>
            <a:ext cx="282575" cy="738187"/>
          </a:xfrm>
          <a:prstGeom prst="rect">
            <a:avLst/>
          </a:prstGeom>
          <a:noFill/>
          <a:ln w="9525">
            <a:noFill/>
            <a:miter lim="800000"/>
            <a:headEnd/>
            <a:tailEnd/>
          </a:ln>
        </p:spPr>
      </p:pic>
      <p:pic>
        <p:nvPicPr>
          <p:cNvPr id="22533" name="Picture 2" descr="C:\Users\Lalis\Desktop\Figura.png"/>
          <p:cNvPicPr>
            <a:picLocks noChangeAspect="1" noChangeArrowheads="1"/>
          </p:cNvPicPr>
          <p:nvPr/>
        </p:nvPicPr>
        <p:blipFill>
          <a:blip r:embed="rId4" cstate="print"/>
          <a:srcRect/>
          <a:stretch>
            <a:fillRect/>
          </a:stretch>
        </p:blipFill>
        <p:spPr bwMode="auto">
          <a:xfrm>
            <a:off x="8753475" y="6073775"/>
            <a:ext cx="282575" cy="739775"/>
          </a:xfrm>
          <a:prstGeom prst="rect">
            <a:avLst/>
          </a:prstGeom>
          <a:noFill/>
          <a:ln w="9525">
            <a:noFill/>
            <a:miter lim="800000"/>
            <a:headEnd/>
            <a:tailEnd/>
          </a:ln>
        </p:spPr>
      </p:pic>
      <p:pic>
        <p:nvPicPr>
          <p:cNvPr id="22534" name="Picture 2" descr="C:\Users\Lalis\Desktop\Figura.png"/>
          <p:cNvPicPr>
            <a:picLocks noChangeAspect="1" noChangeArrowheads="1"/>
          </p:cNvPicPr>
          <p:nvPr/>
        </p:nvPicPr>
        <p:blipFill>
          <a:blip r:embed="rId4" cstate="print"/>
          <a:srcRect/>
          <a:stretch>
            <a:fillRect/>
          </a:stretch>
        </p:blipFill>
        <p:spPr bwMode="auto">
          <a:xfrm>
            <a:off x="8748713" y="2636838"/>
            <a:ext cx="282575" cy="739775"/>
          </a:xfrm>
          <a:prstGeom prst="rect">
            <a:avLst/>
          </a:prstGeom>
          <a:noFill/>
          <a:ln w="9525">
            <a:noFill/>
            <a:miter lim="800000"/>
            <a:headEnd/>
            <a:tailEnd/>
          </a:ln>
        </p:spPr>
      </p:pic>
      <p:pic>
        <p:nvPicPr>
          <p:cNvPr id="22535" name="Picture 2" descr="C:\Users\Lalis\Desktop\Figura.png"/>
          <p:cNvPicPr>
            <a:picLocks noChangeAspect="1" noChangeArrowheads="1"/>
          </p:cNvPicPr>
          <p:nvPr/>
        </p:nvPicPr>
        <p:blipFill>
          <a:blip r:embed="rId4" cstate="print"/>
          <a:srcRect/>
          <a:stretch>
            <a:fillRect/>
          </a:stretch>
        </p:blipFill>
        <p:spPr bwMode="auto">
          <a:xfrm>
            <a:off x="8748713" y="6073775"/>
            <a:ext cx="282575" cy="739775"/>
          </a:xfrm>
          <a:prstGeom prst="rect">
            <a:avLst/>
          </a:prstGeom>
          <a:noFill/>
          <a:ln w="9525">
            <a:noFill/>
            <a:miter lim="800000"/>
            <a:headEnd/>
            <a:tailEnd/>
          </a:ln>
        </p:spPr>
      </p:pic>
      <p:pic>
        <p:nvPicPr>
          <p:cNvPr id="22536" name="Picture 2" descr="C:\Users\Lalis\Desktop\Figura.png"/>
          <p:cNvPicPr>
            <a:picLocks noChangeAspect="1" noChangeArrowheads="1"/>
          </p:cNvPicPr>
          <p:nvPr/>
        </p:nvPicPr>
        <p:blipFill>
          <a:blip r:embed="rId4" cstate="print"/>
          <a:srcRect/>
          <a:stretch>
            <a:fillRect/>
          </a:stretch>
        </p:blipFill>
        <p:spPr bwMode="auto">
          <a:xfrm>
            <a:off x="8748713" y="3500438"/>
            <a:ext cx="282575" cy="739775"/>
          </a:xfrm>
          <a:prstGeom prst="rect">
            <a:avLst/>
          </a:prstGeom>
          <a:noFill/>
          <a:ln w="9525">
            <a:noFill/>
            <a:miter lim="800000"/>
            <a:headEnd/>
            <a:tailEnd/>
          </a:ln>
        </p:spPr>
      </p:pic>
      <p:pic>
        <p:nvPicPr>
          <p:cNvPr id="22537" name="Picture 2" descr="C:\Users\Lalis\Desktop\Figura.png"/>
          <p:cNvPicPr>
            <a:picLocks noChangeAspect="1" noChangeArrowheads="1"/>
          </p:cNvPicPr>
          <p:nvPr/>
        </p:nvPicPr>
        <p:blipFill>
          <a:blip r:embed="rId4" cstate="print"/>
          <a:srcRect/>
          <a:stretch>
            <a:fillRect/>
          </a:stretch>
        </p:blipFill>
        <p:spPr bwMode="auto">
          <a:xfrm>
            <a:off x="8748713" y="6073775"/>
            <a:ext cx="282575" cy="739775"/>
          </a:xfrm>
          <a:prstGeom prst="rect">
            <a:avLst/>
          </a:prstGeom>
          <a:noFill/>
          <a:ln w="9525">
            <a:noFill/>
            <a:miter lim="800000"/>
            <a:headEnd/>
            <a:tailEnd/>
          </a:ln>
        </p:spPr>
      </p:pic>
      <p:pic>
        <p:nvPicPr>
          <p:cNvPr id="22538" name="Picture 2" descr="C:\Users\Lalis\Desktop\Figura.png"/>
          <p:cNvPicPr>
            <a:picLocks noChangeAspect="1" noChangeArrowheads="1"/>
          </p:cNvPicPr>
          <p:nvPr/>
        </p:nvPicPr>
        <p:blipFill>
          <a:blip r:embed="rId4" cstate="print"/>
          <a:srcRect/>
          <a:stretch>
            <a:fillRect/>
          </a:stretch>
        </p:blipFill>
        <p:spPr bwMode="auto">
          <a:xfrm>
            <a:off x="8753475" y="4365625"/>
            <a:ext cx="282575" cy="738188"/>
          </a:xfrm>
          <a:prstGeom prst="rect">
            <a:avLst/>
          </a:prstGeom>
          <a:noFill/>
          <a:ln w="9525">
            <a:noFill/>
            <a:miter lim="800000"/>
            <a:headEnd/>
            <a:tailEnd/>
          </a:ln>
        </p:spPr>
      </p:pic>
      <p:pic>
        <p:nvPicPr>
          <p:cNvPr id="22539" name="Picture 2" descr="C:\Users\Lalis\Desktop\Figura.png"/>
          <p:cNvPicPr>
            <a:picLocks noChangeAspect="1" noChangeArrowheads="1"/>
          </p:cNvPicPr>
          <p:nvPr/>
        </p:nvPicPr>
        <p:blipFill>
          <a:blip r:embed="rId4" cstate="print"/>
          <a:srcRect/>
          <a:stretch>
            <a:fillRect/>
          </a:stretch>
        </p:blipFill>
        <p:spPr bwMode="auto">
          <a:xfrm>
            <a:off x="8748713" y="5229225"/>
            <a:ext cx="282575" cy="739775"/>
          </a:xfrm>
          <a:prstGeom prst="rect">
            <a:avLst/>
          </a:prstGeom>
          <a:noFill/>
          <a:ln w="9525">
            <a:noFill/>
            <a:miter lim="800000"/>
            <a:headEnd/>
            <a:tailEnd/>
          </a:ln>
        </p:spPr>
      </p:pic>
      <p:pic>
        <p:nvPicPr>
          <p:cNvPr id="22540" name="Picture 2" descr="C:\Users\Lalis\Desktop\Figura.png"/>
          <p:cNvPicPr>
            <a:picLocks noChangeAspect="1" noChangeArrowheads="1"/>
          </p:cNvPicPr>
          <p:nvPr/>
        </p:nvPicPr>
        <p:blipFill>
          <a:blip r:embed="rId4" cstate="print"/>
          <a:srcRect/>
          <a:stretch>
            <a:fillRect/>
          </a:stretch>
        </p:blipFill>
        <p:spPr bwMode="auto">
          <a:xfrm>
            <a:off x="8748713" y="6073775"/>
            <a:ext cx="282575" cy="739775"/>
          </a:xfrm>
          <a:prstGeom prst="rect">
            <a:avLst/>
          </a:prstGeom>
          <a:noFill/>
          <a:ln w="9525">
            <a:noFill/>
            <a:miter lim="800000"/>
            <a:headEnd/>
            <a:tailEnd/>
          </a:ln>
        </p:spPr>
      </p:pic>
      <p:pic>
        <p:nvPicPr>
          <p:cNvPr id="22541" name="Picture 2" descr="C:\Users\Lalis\Desktop\Figura.png"/>
          <p:cNvPicPr>
            <a:picLocks noChangeAspect="1" noChangeArrowheads="1"/>
          </p:cNvPicPr>
          <p:nvPr/>
        </p:nvPicPr>
        <p:blipFill>
          <a:blip r:embed="rId4" cstate="print"/>
          <a:srcRect/>
          <a:stretch>
            <a:fillRect/>
          </a:stretch>
        </p:blipFill>
        <p:spPr bwMode="auto">
          <a:xfrm>
            <a:off x="8748713" y="5229225"/>
            <a:ext cx="282575" cy="739775"/>
          </a:xfrm>
          <a:prstGeom prst="rect">
            <a:avLst/>
          </a:prstGeom>
          <a:noFill/>
          <a:ln w="9525">
            <a:noFill/>
            <a:miter lim="800000"/>
            <a:headEnd/>
            <a:tailEnd/>
          </a:ln>
        </p:spPr>
      </p:pic>
      <p:pic>
        <p:nvPicPr>
          <p:cNvPr id="22542" name="Picture 2" descr="C:\Users\Lalis\Desktop\Figura.png"/>
          <p:cNvPicPr>
            <a:picLocks noChangeAspect="1" noChangeArrowheads="1"/>
          </p:cNvPicPr>
          <p:nvPr/>
        </p:nvPicPr>
        <p:blipFill>
          <a:blip r:embed="rId4" cstate="print"/>
          <a:srcRect/>
          <a:stretch>
            <a:fillRect/>
          </a:stretch>
        </p:blipFill>
        <p:spPr bwMode="auto">
          <a:xfrm>
            <a:off x="8748713" y="5229225"/>
            <a:ext cx="282575" cy="739775"/>
          </a:xfrm>
          <a:prstGeom prst="rect">
            <a:avLst/>
          </a:prstGeom>
          <a:noFill/>
          <a:ln w="9525">
            <a:noFill/>
            <a:miter lim="800000"/>
            <a:headEnd/>
            <a:tailEnd/>
          </a:ln>
        </p:spPr>
      </p:pic>
      <p:pic>
        <p:nvPicPr>
          <p:cNvPr id="22543" name="Picture 2" descr="C:\Users\Lalis\Desktop\Figura.png"/>
          <p:cNvPicPr>
            <a:picLocks noChangeAspect="1" noChangeArrowheads="1"/>
          </p:cNvPicPr>
          <p:nvPr/>
        </p:nvPicPr>
        <p:blipFill>
          <a:blip r:embed="rId4" cstate="print"/>
          <a:srcRect/>
          <a:stretch>
            <a:fillRect/>
          </a:stretch>
        </p:blipFill>
        <p:spPr bwMode="auto">
          <a:xfrm>
            <a:off x="8748713" y="4365625"/>
            <a:ext cx="282575" cy="738188"/>
          </a:xfrm>
          <a:prstGeom prst="rect">
            <a:avLst/>
          </a:prstGeom>
          <a:noFill/>
          <a:ln w="9525">
            <a:noFill/>
            <a:miter lim="800000"/>
            <a:headEnd/>
            <a:tailEnd/>
          </a:ln>
        </p:spPr>
      </p:pic>
      <p:pic>
        <p:nvPicPr>
          <p:cNvPr id="22544" name="Picture 2" descr="C:\Users\Lalis\Desktop\Figura.png"/>
          <p:cNvPicPr>
            <a:picLocks noChangeAspect="1" noChangeArrowheads="1"/>
          </p:cNvPicPr>
          <p:nvPr/>
        </p:nvPicPr>
        <p:blipFill>
          <a:blip r:embed="rId4" cstate="print"/>
          <a:srcRect/>
          <a:stretch>
            <a:fillRect/>
          </a:stretch>
        </p:blipFill>
        <p:spPr bwMode="auto">
          <a:xfrm>
            <a:off x="8748713" y="6092825"/>
            <a:ext cx="282575" cy="739775"/>
          </a:xfrm>
          <a:prstGeom prst="rect">
            <a:avLst/>
          </a:prstGeom>
          <a:noFill/>
          <a:ln w="9525">
            <a:noFill/>
            <a:miter lim="800000"/>
            <a:headEnd/>
            <a:tailEnd/>
          </a:ln>
        </p:spPr>
      </p:pic>
      <p:pic>
        <p:nvPicPr>
          <p:cNvPr id="22545" name="Picture 2" descr="C:\Users\Lalis\Desktop\Figura.png"/>
          <p:cNvPicPr>
            <a:picLocks noChangeAspect="1" noChangeArrowheads="1"/>
          </p:cNvPicPr>
          <p:nvPr/>
        </p:nvPicPr>
        <p:blipFill>
          <a:blip r:embed="rId4" cstate="print"/>
          <a:srcRect/>
          <a:stretch>
            <a:fillRect/>
          </a:stretch>
        </p:blipFill>
        <p:spPr bwMode="auto">
          <a:xfrm>
            <a:off x="8748713" y="5229225"/>
            <a:ext cx="282575" cy="739775"/>
          </a:xfrm>
          <a:prstGeom prst="rect">
            <a:avLst/>
          </a:prstGeom>
          <a:noFill/>
          <a:ln w="9525">
            <a:noFill/>
            <a:miter lim="800000"/>
            <a:headEnd/>
            <a:tailEnd/>
          </a:ln>
        </p:spPr>
      </p:pic>
      <p:pic>
        <p:nvPicPr>
          <p:cNvPr id="22546" name="Picture 2" descr="C:\Users\Lalis\Desktop\Figura.png"/>
          <p:cNvPicPr>
            <a:picLocks noChangeAspect="1" noChangeArrowheads="1"/>
          </p:cNvPicPr>
          <p:nvPr/>
        </p:nvPicPr>
        <p:blipFill>
          <a:blip r:embed="rId4" cstate="print"/>
          <a:srcRect/>
          <a:stretch>
            <a:fillRect/>
          </a:stretch>
        </p:blipFill>
        <p:spPr bwMode="auto">
          <a:xfrm>
            <a:off x="8748713" y="4365625"/>
            <a:ext cx="282575" cy="738188"/>
          </a:xfrm>
          <a:prstGeom prst="rect">
            <a:avLst/>
          </a:prstGeom>
          <a:noFill/>
          <a:ln w="9525">
            <a:noFill/>
            <a:miter lim="800000"/>
            <a:headEnd/>
            <a:tailEnd/>
          </a:ln>
        </p:spPr>
      </p:pic>
      <p:pic>
        <p:nvPicPr>
          <p:cNvPr id="22547" name="Picture 2" descr="C:\Users\Lalis\Desktop\Figura.png"/>
          <p:cNvPicPr>
            <a:picLocks noChangeAspect="1" noChangeArrowheads="1"/>
          </p:cNvPicPr>
          <p:nvPr/>
        </p:nvPicPr>
        <p:blipFill>
          <a:blip r:embed="rId4" cstate="print"/>
          <a:srcRect/>
          <a:stretch>
            <a:fillRect/>
          </a:stretch>
        </p:blipFill>
        <p:spPr bwMode="auto">
          <a:xfrm>
            <a:off x="8748713" y="3500438"/>
            <a:ext cx="282575" cy="739775"/>
          </a:xfrm>
          <a:prstGeom prst="rect">
            <a:avLst/>
          </a:prstGeom>
          <a:noFill/>
          <a:ln w="9525">
            <a:noFill/>
            <a:miter lim="800000"/>
            <a:headEnd/>
            <a:tailEnd/>
          </a:ln>
        </p:spPr>
      </p:pic>
      <p:pic>
        <p:nvPicPr>
          <p:cNvPr id="22548" name="Picture 2" descr="C:\Users\Lalis\Desktop\Figura.png"/>
          <p:cNvPicPr>
            <a:picLocks noChangeAspect="1" noChangeArrowheads="1"/>
          </p:cNvPicPr>
          <p:nvPr/>
        </p:nvPicPr>
        <p:blipFill>
          <a:blip r:embed="rId4" cstate="print"/>
          <a:srcRect/>
          <a:stretch>
            <a:fillRect/>
          </a:stretch>
        </p:blipFill>
        <p:spPr bwMode="auto">
          <a:xfrm>
            <a:off x="8748713" y="3500438"/>
            <a:ext cx="282575" cy="739775"/>
          </a:xfrm>
          <a:prstGeom prst="rect">
            <a:avLst/>
          </a:prstGeom>
          <a:noFill/>
          <a:ln w="9525">
            <a:noFill/>
            <a:miter lim="800000"/>
            <a:headEnd/>
            <a:tailEnd/>
          </a:ln>
        </p:spPr>
      </p:pic>
      <p:pic>
        <p:nvPicPr>
          <p:cNvPr id="22549" name="Picture 2" descr="C:\Users\Lalis\Desktop\Figura.png"/>
          <p:cNvPicPr>
            <a:picLocks noChangeAspect="1" noChangeArrowheads="1"/>
          </p:cNvPicPr>
          <p:nvPr/>
        </p:nvPicPr>
        <p:blipFill>
          <a:blip r:embed="rId4" cstate="print"/>
          <a:srcRect/>
          <a:stretch>
            <a:fillRect/>
          </a:stretch>
        </p:blipFill>
        <p:spPr bwMode="auto">
          <a:xfrm>
            <a:off x="8748713" y="2636838"/>
            <a:ext cx="282575" cy="739775"/>
          </a:xfrm>
          <a:prstGeom prst="rect">
            <a:avLst/>
          </a:prstGeom>
          <a:noFill/>
          <a:ln w="9525">
            <a:noFill/>
            <a:miter lim="800000"/>
            <a:headEnd/>
            <a:tailEnd/>
          </a:ln>
        </p:spPr>
      </p:pic>
      <p:pic>
        <p:nvPicPr>
          <p:cNvPr id="22550" name="Picture 2" descr="C:\Users\Lalis\Desktop\Figura.png"/>
          <p:cNvPicPr>
            <a:picLocks noChangeAspect="1" noChangeArrowheads="1"/>
          </p:cNvPicPr>
          <p:nvPr/>
        </p:nvPicPr>
        <p:blipFill>
          <a:blip r:embed="rId4" cstate="print"/>
          <a:srcRect/>
          <a:stretch>
            <a:fillRect/>
          </a:stretch>
        </p:blipFill>
        <p:spPr bwMode="auto">
          <a:xfrm>
            <a:off x="8748713" y="6092825"/>
            <a:ext cx="282575" cy="739775"/>
          </a:xfrm>
          <a:prstGeom prst="rect">
            <a:avLst/>
          </a:prstGeom>
          <a:noFill/>
          <a:ln w="9525">
            <a:noFill/>
            <a:miter lim="800000"/>
            <a:headEnd/>
            <a:tailEnd/>
          </a:ln>
        </p:spPr>
      </p:pic>
      <p:pic>
        <p:nvPicPr>
          <p:cNvPr id="22551" name="Picture 2" descr="C:\Users\Lalis\Desktop\Figura.png"/>
          <p:cNvPicPr>
            <a:picLocks noChangeAspect="1" noChangeArrowheads="1"/>
          </p:cNvPicPr>
          <p:nvPr/>
        </p:nvPicPr>
        <p:blipFill>
          <a:blip r:embed="rId4" cstate="print"/>
          <a:srcRect/>
          <a:stretch>
            <a:fillRect/>
          </a:stretch>
        </p:blipFill>
        <p:spPr bwMode="auto">
          <a:xfrm>
            <a:off x="8748713" y="1773238"/>
            <a:ext cx="282575" cy="738187"/>
          </a:xfrm>
          <a:prstGeom prst="rect">
            <a:avLst/>
          </a:prstGeom>
          <a:noFill/>
          <a:ln w="9525">
            <a:noFill/>
            <a:miter lim="800000"/>
            <a:headEnd/>
            <a:tailEnd/>
          </a:ln>
        </p:spPr>
      </p:pic>
      <p:pic>
        <p:nvPicPr>
          <p:cNvPr id="22552" name="Picture 2" descr="C:\Users\Lalis\Desktop\Figura.png"/>
          <p:cNvPicPr>
            <a:picLocks noChangeAspect="1" noChangeArrowheads="1"/>
          </p:cNvPicPr>
          <p:nvPr/>
        </p:nvPicPr>
        <p:blipFill>
          <a:blip r:embed="rId4" cstate="print"/>
          <a:srcRect/>
          <a:stretch>
            <a:fillRect/>
          </a:stretch>
        </p:blipFill>
        <p:spPr bwMode="auto">
          <a:xfrm>
            <a:off x="8748713" y="4365625"/>
            <a:ext cx="282575" cy="738188"/>
          </a:xfrm>
          <a:prstGeom prst="rect">
            <a:avLst/>
          </a:prstGeom>
          <a:noFill/>
          <a:ln w="9525">
            <a:noFill/>
            <a:miter lim="800000"/>
            <a:headEnd/>
            <a:tailEnd/>
          </a:ln>
        </p:spPr>
      </p:pic>
      <p:sp>
        <p:nvSpPr>
          <p:cNvPr id="38" name="37 Rectángulo"/>
          <p:cNvSpPr/>
          <p:nvPr/>
        </p:nvSpPr>
        <p:spPr>
          <a:xfrm>
            <a:off x="107950" y="6021388"/>
            <a:ext cx="395288" cy="18891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39" name="38 Rectángulo"/>
          <p:cNvSpPr/>
          <p:nvPr/>
        </p:nvSpPr>
        <p:spPr>
          <a:xfrm>
            <a:off x="107950" y="6308725"/>
            <a:ext cx="395288" cy="188913"/>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2" name="41 Rectángulo"/>
          <p:cNvSpPr/>
          <p:nvPr/>
        </p:nvSpPr>
        <p:spPr>
          <a:xfrm>
            <a:off x="107950" y="6624638"/>
            <a:ext cx="395288" cy="188912"/>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graphicFrame>
        <p:nvGraphicFramePr>
          <p:cNvPr id="33" name="32 Diagrama"/>
          <p:cNvGraphicFramePr/>
          <p:nvPr/>
        </p:nvGraphicFramePr>
        <p:xfrm>
          <a:off x="1643042" y="1000108"/>
          <a:ext cx="5643602" cy="646331"/>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34" name="33 Rectángulo redondeado"/>
          <p:cNvSpPr/>
          <p:nvPr/>
        </p:nvSpPr>
        <p:spPr>
          <a:xfrm>
            <a:off x="642938" y="5857875"/>
            <a:ext cx="8001000" cy="857250"/>
          </a:xfrm>
          <a:prstGeom prst="roundRect">
            <a:avLst/>
          </a:prstGeom>
          <a:noFill/>
          <a:ln>
            <a:solidFill>
              <a:srgbClr val="99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endParaRPr lang="es-CO" sz="1600" b="1" dirty="0">
              <a:solidFill>
                <a:schemeClr val="tx1"/>
              </a:solidFill>
            </a:endParaRPr>
          </a:p>
          <a:p>
            <a:pPr>
              <a:defRPr/>
            </a:pPr>
            <a:endParaRPr lang="es-CO" sz="1600" b="1" dirty="0">
              <a:solidFill>
                <a:schemeClr val="tx1"/>
              </a:solidFill>
            </a:endParaRPr>
          </a:p>
          <a:p>
            <a:pPr>
              <a:defRPr/>
            </a:pPr>
            <a:r>
              <a:rPr lang="es-ES" sz="1600" b="1" dirty="0">
                <a:solidFill>
                  <a:schemeClr val="tx1"/>
                </a:solidFill>
              </a:rPr>
              <a:t>La mayoría de los entrevistados han descargado aplicaciones para celular. De estos, al preguntárseles si alguna estaba basada en datos abiertos, solo unos pocos respondieron haber descargado la de rutas de </a:t>
            </a:r>
            <a:r>
              <a:rPr lang="es-ES" sz="1600" b="1" dirty="0" err="1">
                <a:solidFill>
                  <a:schemeClr val="tx1"/>
                </a:solidFill>
              </a:rPr>
              <a:t>Transmilenio</a:t>
            </a:r>
            <a:r>
              <a:rPr lang="es-ES" sz="1600" b="1" dirty="0">
                <a:solidFill>
                  <a:schemeClr val="tx1"/>
                </a:solidFill>
              </a:rPr>
              <a:t>.</a:t>
            </a:r>
          </a:p>
          <a:p>
            <a:pPr algn="just">
              <a:defRPr/>
            </a:pPr>
            <a:endParaRPr lang="es-ES" b="1" dirty="0">
              <a:solidFill>
                <a:schemeClr val="tx1"/>
              </a:solidFill>
            </a:endParaRPr>
          </a:p>
          <a:p>
            <a:pPr algn="just">
              <a:defRPr/>
            </a:pPr>
            <a:endParaRPr lang="es-ES" b="1" dirty="0"/>
          </a:p>
        </p:txBody>
      </p:sp>
      <p:graphicFrame>
        <p:nvGraphicFramePr>
          <p:cNvPr id="36" name="35 Tabla"/>
          <p:cNvGraphicFramePr>
            <a:graphicFrameLocks noGrp="1"/>
          </p:cNvGraphicFramePr>
          <p:nvPr/>
        </p:nvGraphicFramePr>
        <p:xfrm>
          <a:off x="214313" y="1714500"/>
          <a:ext cx="4572000" cy="4064002"/>
        </p:xfrm>
        <a:graphic>
          <a:graphicData uri="http://schemas.openxmlformats.org/drawingml/2006/table">
            <a:tbl>
              <a:tblPr/>
              <a:tblGrid>
                <a:gridCol w="1150250"/>
                <a:gridCol w="3421750"/>
              </a:tblGrid>
              <a:tr h="195607">
                <a:tc gridSpan="2">
                  <a:txBody>
                    <a:bodyPr/>
                    <a:lstStyle/>
                    <a:p>
                      <a:pPr>
                        <a:lnSpc>
                          <a:spcPct val="115000"/>
                        </a:lnSpc>
                        <a:spcAft>
                          <a:spcPts val="0"/>
                        </a:spcAft>
                      </a:pPr>
                      <a:r>
                        <a:rPr lang="es-ES" sz="1100" b="1" dirty="0">
                          <a:solidFill>
                            <a:srgbClr val="FFFFFF"/>
                          </a:solidFill>
                          <a:latin typeface="Calibri"/>
                          <a:ea typeface="Times New Roman"/>
                          <a:cs typeface="Times New Roman"/>
                        </a:rPr>
                        <a:t>Temas  para promover desarrollo de aplicaciones basadas en datos abiertos</a:t>
                      </a:r>
                      <a:endParaRPr lang="es-ES" sz="900" dirty="0">
                        <a:latin typeface="Calibri"/>
                        <a:ea typeface="Calibri"/>
                        <a:cs typeface="Times New Roman"/>
                      </a:endParaRPr>
                    </a:p>
                  </a:txBody>
                  <a:tcPr marL="35436" marR="35436" marT="0" marB="0" anchor="b">
                    <a:lnL>
                      <a:noFill/>
                    </a:lnL>
                    <a:lnR>
                      <a:noFill/>
                    </a:lnR>
                    <a:lnT>
                      <a:noFill/>
                    </a:lnT>
                    <a:lnB>
                      <a:noFill/>
                    </a:lnB>
                    <a:solidFill>
                      <a:srgbClr val="4F81BD"/>
                    </a:solidFill>
                  </a:tcPr>
                </a:tc>
                <a:tc hMerge="1">
                  <a:txBody>
                    <a:bodyPr/>
                    <a:lstStyle/>
                    <a:p>
                      <a:endParaRPr lang="es-ES"/>
                    </a:p>
                  </a:txBody>
                  <a:tcPr/>
                </a:tc>
              </a:tr>
              <a:tr h="151868">
                <a:tc>
                  <a:txBody>
                    <a:bodyPr/>
                    <a:lstStyle/>
                    <a:p>
                      <a:endParaRPr lang="es-ES" sz="900">
                        <a:latin typeface="Calibri"/>
                        <a:ea typeface="Times New Roman"/>
                        <a:cs typeface="Times New Roman"/>
                      </a:endParaRPr>
                    </a:p>
                  </a:txBody>
                  <a:tcPr marL="35436" marR="35436" marT="0" marB="0" anchor="b">
                    <a:lnL>
                      <a:noFill/>
                    </a:lnL>
                    <a:lnR>
                      <a:noFill/>
                    </a:lnR>
                    <a:lnT>
                      <a:noFill/>
                    </a:lnT>
                    <a:lnB>
                      <a:noFill/>
                    </a:lnB>
                  </a:tcPr>
                </a:tc>
                <a:tc>
                  <a:txBody>
                    <a:bodyPr/>
                    <a:lstStyle/>
                    <a:p>
                      <a:endParaRPr lang="es-ES" sz="900">
                        <a:latin typeface="Calibri"/>
                        <a:ea typeface="Times New Roman"/>
                        <a:cs typeface="Times New Roman"/>
                      </a:endParaRPr>
                    </a:p>
                  </a:txBody>
                  <a:tcPr marL="35436" marR="35436" marT="0" marB="0" anchor="b">
                    <a:lnL>
                      <a:noFill/>
                    </a:lnL>
                    <a:lnR>
                      <a:noFill/>
                    </a:lnR>
                    <a:lnT>
                      <a:noFill/>
                    </a:lnT>
                    <a:lnB>
                      <a:noFill/>
                    </a:lnB>
                  </a:tcPr>
                </a:tc>
              </a:tr>
              <a:tr h="195607">
                <a:tc>
                  <a:txBody>
                    <a:bodyPr/>
                    <a:lstStyle/>
                    <a:p>
                      <a:pPr>
                        <a:lnSpc>
                          <a:spcPct val="115000"/>
                        </a:lnSpc>
                        <a:spcAft>
                          <a:spcPts val="0"/>
                        </a:spcAft>
                      </a:pPr>
                      <a:r>
                        <a:rPr lang="es-ES" sz="1100">
                          <a:solidFill>
                            <a:srgbClr val="FFFFFF"/>
                          </a:solidFill>
                          <a:latin typeface="Calibri"/>
                          <a:ea typeface="Times New Roman"/>
                          <a:cs typeface="Times New Roman"/>
                        </a:rPr>
                        <a:t>Aplicación</a:t>
                      </a:r>
                      <a:endParaRPr lang="es-ES" sz="900">
                        <a:latin typeface="Calibri"/>
                        <a:ea typeface="Calibri"/>
                        <a:cs typeface="Times New Roman"/>
                      </a:endParaRPr>
                    </a:p>
                  </a:txBody>
                  <a:tcPr marL="35436" marR="35436" marT="0" marB="0">
                    <a:lnL>
                      <a:noFill/>
                    </a:lnL>
                    <a:lnR>
                      <a:noFill/>
                    </a:lnR>
                    <a:lnT>
                      <a:noFill/>
                    </a:lnT>
                    <a:lnB>
                      <a:noFill/>
                    </a:lnB>
                    <a:solidFill>
                      <a:srgbClr val="17375D"/>
                    </a:solidFill>
                  </a:tcPr>
                </a:tc>
                <a:tc>
                  <a:txBody>
                    <a:bodyPr/>
                    <a:lstStyle/>
                    <a:p>
                      <a:pPr>
                        <a:lnSpc>
                          <a:spcPct val="115000"/>
                        </a:lnSpc>
                        <a:spcAft>
                          <a:spcPts val="0"/>
                        </a:spcAft>
                      </a:pPr>
                      <a:r>
                        <a:rPr lang="es-ES" sz="1100">
                          <a:solidFill>
                            <a:srgbClr val="FFFFFF"/>
                          </a:solidFill>
                          <a:latin typeface="Calibri"/>
                          <a:ea typeface="Times New Roman"/>
                          <a:cs typeface="Times New Roman"/>
                        </a:rPr>
                        <a:t>Características</a:t>
                      </a:r>
                      <a:endParaRPr lang="es-ES" sz="900">
                        <a:latin typeface="Calibri"/>
                        <a:ea typeface="Calibri"/>
                        <a:cs typeface="Times New Roman"/>
                      </a:endParaRPr>
                    </a:p>
                  </a:txBody>
                  <a:tcPr marL="35436" marR="35436" marT="0" marB="0">
                    <a:lnL>
                      <a:noFill/>
                    </a:lnL>
                    <a:lnR>
                      <a:noFill/>
                    </a:lnR>
                    <a:lnT>
                      <a:noFill/>
                    </a:lnT>
                    <a:lnB>
                      <a:noFill/>
                    </a:lnB>
                    <a:solidFill>
                      <a:srgbClr val="17375D"/>
                    </a:solidFill>
                  </a:tcPr>
                </a:tc>
              </a:tr>
              <a:tr h="391213">
                <a:tc>
                  <a:txBody>
                    <a:bodyPr/>
                    <a:lstStyle/>
                    <a:p>
                      <a:pPr>
                        <a:lnSpc>
                          <a:spcPct val="115000"/>
                        </a:lnSpc>
                        <a:spcAft>
                          <a:spcPts val="0"/>
                        </a:spcAft>
                      </a:pPr>
                      <a:r>
                        <a:rPr lang="es-ES" sz="1100">
                          <a:solidFill>
                            <a:srgbClr val="FFFFFF"/>
                          </a:solidFill>
                          <a:latin typeface="Calibri"/>
                          <a:ea typeface="Times New Roman"/>
                          <a:cs typeface="Times New Roman"/>
                        </a:rPr>
                        <a:t>Venta de inmuebles</a:t>
                      </a:r>
                      <a:endParaRPr lang="es-ES" sz="900">
                        <a:latin typeface="Calibri"/>
                        <a:ea typeface="Calibri"/>
                        <a:cs typeface="Times New Roman"/>
                      </a:endParaRPr>
                    </a:p>
                  </a:txBody>
                  <a:tcPr marL="35436" marR="35436" marT="0" marB="0">
                    <a:lnL>
                      <a:noFill/>
                    </a:lnL>
                    <a:lnR>
                      <a:noFill/>
                    </a:lnR>
                    <a:lnT>
                      <a:noFill/>
                    </a:lnT>
                    <a:lnB>
                      <a:noFill/>
                    </a:lnB>
                    <a:solidFill>
                      <a:srgbClr val="17375D"/>
                    </a:solidFill>
                  </a:tcPr>
                </a:tc>
                <a:tc>
                  <a:txBody>
                    <a:bodyPr/>
                    <a:lstStyle/>
                    <a:p>
                      <a:pPr>
                        <a:lnSpc>
                          <a:spcPct val="115000"/>
                        </a:lnSpc>
                        <a:spcAft>
                          <a:spcPts val="0"/>
                        </a:spcAft>
                      </a:pPr>
                      <a:r>
                        <a:rPr lang="es-ES" sz="1100" dirty="0">
                          <a:solidFill>
                            <a:srgbClr val="FFFFFF"/>
                          </a:solidFill>
                          <a:latin typeface="Calibri"/>
                          <a:ea typeface="Times New Roman"/>
                          <a:cs typeface="Times New Roman"/>
                        </a:rPr>
                        <a:t>Venta de inmuebles de entidades públicas</a:t>
                      </a:r>
                      <a:endParaRPr lang="es-ES" sz="900" dirty="0">
                        <a:latin typeface="Calibri"/>
                        <a:ea typeface="Calibri"/>
                        <a:cs typeface="Times New Roman"/>
                      </a:endParaRPr>
                    </a:p>
                  </a:txBody>
                  <a:tcPr marL="35436" marR="35436" marT="0" marB="0">
                    <a:lnL>
                      <a:noFill/>
                    </a:lnL>
                    <a:lnR>
                      <a:noFill/>
                    </a:lnR>
                    <a:lnT>
                      <a:noFill/>
                    </a:lnT>
                    <a:lnB>
                      <a:noFill/>
                    </a:lnB>
                    <a:solidFill>
                      <a:srgbClr val="17375D"/>
                    </a:solidFill>
                  </a:tcPr>
                </a:tc>
              </a:tr>
              <a:tr h="391213">
                <a:tc>
                  <a:txBody>
                    <a:bodyPr/>
                    <a:lstStyle/>
                    <a:p>
                      <a:pPr>
                        <a:lnSpc>
                          <a:spcPct val="115000"/>
                        </a:lnSpc>
                        <a:spcAft>
                          <a:spcPts val="0"/>
                        </a:spcAft>
                      </a:pPr>
                      <a:r>
                        <a:rPr lang="es-ES" sz="1100">
                          <a:solidFill>
                            <a:srgbClr val="FFFFFF"/>
                          </a:solidFill>
                          <a:latin typeface="Calibri"/>
                          <a:ea typeface="Times New Roman"/>
                          <a:cs typeface="Times New Roman"/>
                        </a:rPr>
                        <a:t>Movilidad y transporte</a:t>
                      </a:r>
                      <a:endParaRPr lang="es-ES" sz="900">
                        <a:latin typeface="Calibri"/>
                        <a:ea typeface="Calibri"/>
                        <a:cs typeface="Times New Roman"/>
                      </a:endParaRPr>
                    </a:p>
                  </a:txBody>
                  <a:tcPr marL="35436" marR="35436" marT="0" marB="0">
                    <a:lnL>
                      <a:noFill/>
                    </a:lnL>
                    <a:lnR>
                      <a:noFill/>
                    </a:lnR>
                    <a:lnT>
                      <a:noFill/>
                    </a:lnT>
                    <a:lnB>
                      <a:noFill/>
                    </a:lnB>
                    <a:solidFill>
                      <a:srgbClr val="17375D"/>
                    </a:solidFill>
                  </a:tcPr>
                </a:tc>
                <a:tc>
                  <a:txBody>
                    <a:bodyPr/>
                    <a:lstStyle/>
                    <a:p>
                      <a:pPr>
                        <a:lnSpc>
                          <a:spcPct val="115000"/>
                        </a:lnSpc>
                        <a:spcAft>
                          <a:spcPts val="0"/>
                        </a:spcAft>
                      </a:pPr>
                      <a:r>
                        <a:rPr lang="es-ES" sz="1100">
                          <a:solidFill>
                            <a:srgbClr val="FFFFFF"/>
                          </a:solidFill>
                          <a:latin typeface="Calibri"/>
                          <a:ea typeface="Times New Roman"/>
                          <a:cs typeface="Times New Roman"/>
                        </a:rPr>
                        <a:t>Dónde está el trancón. Cuándo hay manifestaciones, situación del aeropuerto</a:t>
                      </a:r>
                      <a:endParaRPr lang="es-ES" sz="900">
                        <a:latin typeface="Calibri"/>
                        <a:ea typeface="Calibri"/>
                        <a:cs typeface="Times New Roman"/>
                      </a:endParaRPr>
                    </a:p>
                  </a:txBody>
                  <a:tcPr marL="35436" marR="35436" marT="0" marB="0">
                    <a:lnL>
                      <a:noFill/>
                    </a:lnL>
                    <a:lnR>
                      <a:noFill/>
                    </a:lnR>
                    <a:lnT>
                      <a:noFill/>
                    </a:lnT>
                    <a:lnB>
                      <a:noFill/>
                    </a:lnB>
                    <a:solidFill>
                      <a:srgbClr val="17375D"/>
                    </a:solidFill>
                  </a:tcPr>
                </a:tc>
              </a:tr>
              <a:tr h="195607">
                <a:tc>
                  <a:txBody>
                    <a:bodyPr/>
                    <a:lstStyle/>
                    <a:p>
                      <a:pPr>
                        <a:lnSpc>
                          <a:spcPct val="115000"/>
                        </a:lnSpc>
                        <a:spcAft>
                          <a:spcPts val="0"/>
                        </a:spcAft>
                      </a:pPr>
                      <a:r>
                        <a:rPr lang="es-ES" sz="1100">
                          <a:solidFill>
                            <a:srgbClr val="FFFFFF"/>
                          </a:solidFill>
                          <a:latin typeface="Calibri"/>
                          <a:ea typeface="Times New Roman"/>
                          <a:cs typeface="Times New Roman"/>
                        </a:rPr>
                        <a:t>Comercial</a:t>
                      </a:r>
                      <a:endParaRPr lang="es-ES" sz="900">
                        <a:latin typeface="Calibri"/>
                        <a:ea typeface="Calibri"/>
                        <a:cs typeface="Times New Roman"/>
                      </a:endParaRPr>
                    </a:p>
                  </a:txBody>
                  <a:tcPr marL="35436" marR="35436" marT="0" marB="0">
                    <a:lnL>
                      <a:noFill/>
                    </a:lnL>
                    <a:lnR>
                      <a:noFill/>
                    </a:lnR>
                    <a:lnT>
                      <a:noFill/>
                    </a:lnT>
                    <a:lnB>
                      <a:noFill/>
                    </a:lnB>
                    <a:solidFill>
                      <a:srgbClr val="17375D"/>
                    </a:solidFill>
                  </a:tcPr>
                </a:tc>
                <a:tc>
                  <a:txBody>
                    <a:bodyPr/>
                    <a:lstStyle/>
                    <a:p>
                      <a:pPr>
                        <a:lnSpc>
                          <a:spcPct val="115000"/>
                        </a:lnSpc>
                        <a:spcAft>
                          <a:spcPts val="0"/>
                        </a:spcAft>
                      </a:pPr>
                      <a:r>
                        <a:rPr lang="es-ES" sz="1100">
                          <a:solidFill>
                            <a:srgbClr val="FFFFFF"/>
                          </a:solidFill>
                          <a:latin typeface="Calibri"/>
                          <a:ea typeface="Times New Roman"/>
                          <a:cs typeface="Times New Roman"/>
                        </a:rPr>
                        <a:t>Ferias comerciales</a:t>
                      </a:r>
                      <a:endParaRPr lang="es-ES" sz="900">
                        <a:latin typeface="Calibri"/>
                        <a:ea typeface="Calibri"/>
                        <a:cs typeface="Times New Roman"/>
                      </a:endParaRPr>
                    </a:p>
                  </a:txBody>
                  <a:tcPr marL="35436" marR="35436" marT="0" marB="0">
                    <a:lnL>
                      <a:noFill/>
                    </a:lnL>
                    <a:lnR>
                      <a:noFill/>
                    </a:lnR>
                    <a:lnT>
                      <a:noFill/>
                    </a:lnT>
                    <a:lnB>
                      <a:noFill/>
                    </a:lnB>
                    <a:solidFill>
                      <a:srgbClr val="17375D"/>
                    </a:solidFill>
                  </a:tcPr>
                </a:tc>
              </a:tr>
              <a:tr h="391213">
                <a:tc>
                  <a:txBody>
                    <a:bodyPr/>
                    <a:lstStyle/>
                    <a:p>
                      <a:pPr>
                        <a:lnSpc>
                          <a:spcPct val="115000"/>
                        </a:lnSpc>
                        <a:spcAft>
                          <a:spcPts val="0"/>
                        </a:spcAft>
                      </a:pPr>
                      <a:r>
                        <a:rPr lang="es-ES" sz="1100">
                          <a:solidFill>
                            <a:srgbClr val="FFFFFF"/>
                          </a:solidFill>
                          <a:latin typeface="Calibri"/>
                          <a:ea typeface="Times New Roman"/>
                          <a:cs typeface="Times New Roman"/>
                        </a:rPr>
                        <a:t>Finanzas públicas</a:t>
                      </a:r>
                      <a:endParaRPr lang="es-ES" sz="900">
                        <a:latin typeface="Calibri"/>
                        <a:ea typeface="Calibri"/>
                        <a:cs typeface="Times New Roman"/>
                      </a:endParaRPr>
                    </a:p>
                  </a:txBody>
                  <a:tcPr marL="35436" marR="35436" marT="0" marB="0">
                    <a:lnL>
                      <a:noFill/>
                    </a:lnL>
                    <a:lnR>
                      <a:noFill/>
                    </a:lnR>
                    <a:lnT>
                      <a:noFill/>
                    </a:lnT>
                    <a:lnB>
                      <a:noFill/>
                    </a:lnB>
                    <a:solidFill>
                      <a:srgbClr val="17375D"/>
                    </a:solidFill>
                  </a:tcPr>
                </a:tc>
                <a:tc>
                  <a:txBody>
                    <a:bodyPr/>
                    <a:lstStyle/>
                    <a:p>
                      <a:pPr>
                        <a:lnSpc>
                          <a:spcPct val="115000"/>
                        </a:lnSpc>
                        <a:spcAft>
                          <a:spcPts val="0"/>
                        </a:spcAft>
                      </a:pPr>
                      <a:r>
                        <a:rPr lang="es-ES" sz="1100">
                          <a:solidFill>
                            <a:srgbClr val="FFFFFF"/>
                          </a:solidFill>
                          <a:latin typeface="Calibri"/>
                          <a:ea typeface="Times New Roman"/>
                          <a:cs typeface="Times New Roman"/>
                        </a:rPr>
                        <a:t>Presupuesto Departamental, Municipal, seguimiento al recaudo. </a:t>
                      </a:r>
                      <a:endParaRPr lang="es-ES" sz="900">
                        <a:latin typeface="Calibri"/>
                        <a:ea typeface="Calibri"/>
                        <a:cs typeface="Times New Roman"/>
                      </a:endParaRPr>
                    </a:p>
                  </a:txBody>
                  <a:tcPr marL="35436" marR="35436" marT="0" marB="0">
                    <a:lnL>
                      <a:noFill/>
                    </a:lnL>
                    <a:lnR>
                      <a:noFill/>
                    </a:lnR>
                    <a:lnT>
                      <a:noFill/>
                    </a:lnT>
                    <a:lnB>
                      <a:noFill/>
                    </a:lnB>
                    <a:solidFill>
                      <a:srgbClr val="17375D"/>
                    </a:solidFill>
                  </a:tcPr>
                </a:tc>
              </a:tr>
              <a:tr h="195607">
                <a:tc>
                  <a:txBody>
                    <a:bodyPr/>
                    <a:lstStyle/>
                    <a:p>
                      <a:pPr>
                        <a:lnSpc>
                          <a:spcPct val="115000"/>
                        </a:lnSpc>
                        <a:spcAft>
                          <a:spcPts val="0"/>
                        </a:spcAft>
                      </a:pPr>
                      <a:r>
                        <a:rPr lang="es-ES" sz="1100">
                          <a:solidFill>
                            <a:srgbClr val="FFFFFF"/>
                          </a:solidFill>
                          <a:latin typeface="Calibri"/>
                          <a:ea typeface="Times New Roman"/>
                          <a:cs typeface="Times New Roman"/>
                        </a:rPr>
                        <a:t>Derechos de autor</a:t>
                      </a:r>
                      <a:endParaRPr lang="es-ES" sz="900">
                        <a:latin typeface="Calibri"/>
                        <a:ea typeface="Calibri"/>
                        <a:cs typeface="Times New Roman"/>
                      </a:endParaRPr>
                    </a:p>
                  </a:txBody>
                  <a:tcPr marL="35436" marR="35436" marT="0" marB="0">
                    <a:lnL>
                      <a:noFill/>
                    </a:lnL>
                    <a:lnR>
                      <a:noFill/>
                    </a:lnR>
                    <a:lnT>
                      <a:noFill/>
                    </a:lnT>
                    <a:lnB>
                      <a:noFill/>
                    </a:lnB>
                    <a:solidFill>
                      <a:srgbClr val="17375D"/>
                    </a:solidFill>
                  </a:tcPr>
                </a:tc>
                <a:tc>
                  <a:txBody>
                    <a:bodyPr/>
                    <a:lstStyle/>
                    <a:p>
                      <a:pPr>
                        <a:lnSpc>
                          <a:spcPct val="115000"/>
                        </a:lnSpc>
                        <a:spcAft>
                          <a:spcPts val="0"/>
                        </a:spcAft>
                      </a:pPr>
                      <a:r>
                        <a:rPr lang="es-ES" sz="1100">
                          <a:solidFill>
                            <a:srgbClr val="FFFFFF"/>
                          </a:solidFill>
                          <a:latin typeface="Calibri"/>
                          <a:ea typeface="Times New Roman"/>
                          <a:cs typeface="Times New Roman"/>
                        </a:rPr>
                        <a:t>Registro de derechos de autor</a:t>
                      </a:r>
                      <a:endParaRPr lang="es-ES" sz="900">
                        <a:latin typeface="Calibri"/>
                        <a:ea typeface="Calibri"/>
                        <a:cs typeface="Times New Roman"/>
                      </a:endParaRPr>
                    </a:p>
                  </a:txBody>
                  <a:tcPr marL="35436" marR="35436" marT="0" marB="0">
                    <a:lnL>
                      <a:noFill/>
                    </a:lnL>
                    <a:lnR>
                      <a:noFill/>
                    </a:lnR>
                    <a:lnT>
                      <a:noFill/>
                    </a:lnT>
                    <a:lnB>
                      <a:noFill/>
                    </a:lnB>
                    <a:solidFill>
                      <a:srgbClr val="17375D"/>
                    </a:solidFill>
                  </a:tcPr>
                </a:tc>
              </a:tr>
              <a:tr h="195607">
                <a:tc>
                  <a:txBody>
                    <a:bodyPr/>
                    <a:lstStyle/>
                    <a:p>
                      <a:pPr>
                        <a:lnSpc>
                          <a:spcPct val="115000"/>
                        </a:lnSpc>
                        <a:spcAft>
                          <a:spcPts val="0"/>
                        </a:spcAft>
                      </a:pPr>
                      <a:r>
                        <a:rPr lang="es-ES" sz="1100">
                          <a:solidFill>
                            <a:srgbClr val="FFFFFF"/>
                          </a:solidFill>
                          <a:latin typeface="Calibri"/>
                          <a:ea typeface="Times New Roman"/>
                          <a:cs typeface="Times New Roman"/>
                        </a:rPr>
                        <a:t>Bursátil </a:t>
                      </a:r>
                      <a:endParaRPr lang="es-ES" sz="900">
                        <a:latin typeface="Calibri"/>
                        <a:ea typeface="Calibri"/>
                        <a:cs typeface="Times New Roman"/>
                      </a:endParaRPr>
                    </a:p>
                  </a:txBody>
                  <a:tcPr marL="35436" marR="35436" marT="0" marB="0">
                    <a:lnL>
                      <a:noFill/>
                    </a:lnL>
                    <a:lnR>
                      <a:noFill/>
                    </a:lnR>
                    <a:lnT>
                      <a:noFill/>
                    </a:lnT>
                    <a:lnB>
                      <a:noFill/>
                    </a:lnB>
                    <a:solidFill>
                      <a:srgbClr val="17375D"/>
                    </a:solidFill>
                  </a:tcPr>
                </a:tc>
                <a:tc>
                  <a:txBody>
                    <a:bodyPr/>
                    <a:lstStyle/>
                    <a:p>
                      <a:pPr>
                        <a:lnSpc>
                          <a:spcPct val="115000"/>
                        </a:lnSpc>
                        <a:spcAft>
                          <a:spcPts val="0"/>
                        </a:spcAft>
                      </a:pPr>
                      <a:r>
                        <a:rPr lang="es-ES" sz="1100">
                          <a:solidFill>
                            <a:srgbClr val="FFFFFF"/>
                          </a:solidFill>
                          <a:latin typeface="Calibri"/>
                          <a:ea typeface="Times New Roman"/>
                          <a:cs typeface="Times New Roman"/>
                        </a:rPr>
                        <a:t>Accionistas</a:t>
                      </a:r>
                      <a:endParaRPr lang="es-ES" sz="900">
                        <a:latin typeface="Calibri"/>
                        <a:ea typeface="Calibri"/>
                        <a:cs typeface="Times New Roman"/>
                      </a:endParaRPr>
                    </a:p>
                  </a:txBody>
                  <a:tcPr marL="35436" marR="35436" marT="0" marB="0">
                    <a:lnL>
                      <a:noFill/>
                    </a:lnL>
                    <a:lnR>
                      <a:noFill/>
                    </a:lnR>
                    <a:lnT>
                      <a:noFill/>
                    </a:lnT>
                    <a:lnB>
                      <a:noFill/>
                    </a:lnB>
                    <a:solidFill>
                      <a:srgbClr val="17375D"/>
                    </a:solidFill>
                  </a:tcPr>
                </a:tc>
              </a:tr>
              <a:tr h="195607">
                <a:tc>
                  <a:txBody>
                    <a:bodyPr/>
                    <a:lstStyle/>
                    <a:p>
                      <a:pPr>
                        <a:lnSpc>
                          <a:spcPct val="115000"/>
                        </a:lnSpc>
                        <a:spcAft>
                          <a:spcPts val="0"/>
                        </a:spcAft>
                      </a:pPr>
                      <a:r>
                        <a:rPr lang="es-ES" sz="1100">
                          <a:solidFill>
                            <a:srgbClr val="FFFFFF"/>
                          </a:solidFill>
                          <a:latin typeface="Calibri"/>
                          <a:ea typeface="Times New Roman"/>
                          <a:cs typeface="Times New Roman"/>
                        </a:rPr>
                        <a:t>Espacial</a:t>
                      </a:r>
                      <a:endParaRPr lang="es-ES" sz="900">
                        <a:latin typeface="Calibri"/>
                        <a:ea typeface="Calibri"/>
                        <a:cs typeface="Times New Roman"/>
                      </a:endParaRPr>
                    </a:p>
                  </a:txBody>
                  <a:tcPr marL="35436" marR="35436" marT="0" marB="0">
                    <a:lnL>
                      <a:noFill/>
                    </a:lnL>
                    <a:lnR>
                      <a:noFill/>
                    </a:lnR>
                    <a:lnT>
                      <a:noFill/>
                    </a:lnT>
                    <a:lnB>
                      <a:noFill/>
                    </a:lnB>
                    <a:solidFill>
                      <a:srgbClr val="17375D"/>
                    </a:solidFill>
                  </a:tcPr>
                </a:tc>
                <a:tc>
                  <a:txBody>
                    <a:bodyPr/>
                    <a:lstStyle/>
                    <a:p>
                      <a:pPr>
                        <a:lnSpc>
                          <a:spcPct val="115000"/>
                        </a:lnSpc>
                        <a:spcAft>
                          <a:spcPts val="0"/>
                        </a:spcAft>
                      </a:pPr>
                      <a:r>
                        <a:rPr lang="es-ES" sz="1100">
                          <a:solidFill>
                            <a:srgbClr val="FFFFFF"/>
                          </a:solidFill>
                          <a:latin typeface="Calibri"/>
                          <a:ea typeface="Times New Roman"/>
                          <a:cs typeface="Times New Roman"/>
                        </a:rPr>
                        <a:t>Ubicación en mapa de entidades del estado</a:t>
                      </a:r>
                      <a:endParaRPr lang="es-ES" sz="900">
                        <a:latin typeface="Calibri"/>
                        <a:ea typeface="Calibri"/>
                        <a:cs typeface="Times New Roman"/>
                      </a:endParaRPr>
                    </a:p>
                  </a:txBody>
                  <a:tcPr marL="35436" marR="35436" marT="0" marB="0">
                    <a:lnL>
                      <a:noFill/>
                    </a:lnL>
                    <a:lnR>
                      <a:noFill/>
                    </a:lnR>
                    <a:lnT>
                      <a:noFill/>
                    </a:lnT>
                    <a:lnB>
                      <a:noFill/>
                    </a:lnB>
                    <a:solidFill>
                      <a:srgbClr val="17375D"/>
                    </a:solidFill>
                  </a:tcPr>
                </a:tc>
              </a:tr>
              <a:tr h="391213">
                <a:tc>
                  <a:txBody>
                    <a:bodyPr/>
                    <a:lstStyle/>
                    <a:p>
                      <a:pPr>
                        <a:lnSpc>
                          <a:spcPct val="115000"/>
                        </a:lnSpc>
                        <a:spcAft>
                          <a:spcPts val="0"/>
                        </a:spcAft>
                      </a:pPr>
                      <a:r>
                        <a:rPr lang="es-ES" sz="1100">
                          <a:solidFill>
                            <a:srgbClr val="FFFFFF"/>
                          </a:solidFill>
                          <a:latin typeface="Calibri"/>
                          <a:ea typeface="Times New Roman"/>
                          <a:cs typeface="Times New Roman"/>
                        </a:rPr>
                        <a:t>Inversión y mercados</a:t>
                      </a:r>
                      <a:endParaRPr lang="es-ES" sz="900">
                        <a:latin typeface="Calibri"/>
                        <a:ea typeface="Calibri"/>
                        <a:cs typeface="Times New Roman"/>
                      </a:endParaRPr>
                    </a:p>
                  </a:txBody>
                  <a:tcPr marL="35436" marR="35436" marT="0" marB="0">
                    <a:lnL>
                      <a:noFill/>
                    </a:lnL>
                    <a:lnR>
                      <a:noFill/>
                    </a:lnR>
                    <a:lnT>
                      <a:noFill/>
                    </a:lnT>
                    <a:lnB>
                      <a:noFill/>
                    </a:lnB>
                    <a:solidFill>
                      <a:srgbClr val="17375D"/>
                    </a:solidFill>
                  </a:tcPr>
                </a:tc>
                <a:tc>
                  <a:txBody>
                    <a:bodyPr/>
                    <a:lstStyle/>
                    <a:p>
                      <a:pPr>
                        <a:lnSpc>
                          <a:spcPct val="115000"/>
                        </a:lnSpc>
                        <a:spcAft>
                          <a:spcPts val="0"/>
                        </a:spcAft>
                      </a:pPr>
                      <a:r>
                        <a:rPr lang="es-ES" sz="1100">
                          <a:solidFill>
                            <a:srgbClr val="FFFFFF"/>
                          </a:solidFill>
                          <a:latin typeface="Calibri"/>
                          <a:ea typeface="Times New Roman"/>
                          <a:cs typeface="Times New Roman"/>
                        </a:rPr>
                        <a:t>Negocios </a:t>
                      </a:r>
                      <a:endParaRPr lang="es-ES" sz="900">
                        <a:latin typeface="Calibri"/>
                        <a:ea typeface="Calibri"/>
                        <a:cs typeface="Times New Roman"/>
                      </a:endParaRPr>
                    </a:p>
                  </a:txBody>
                  <a:tcPr marL="35436" marR="35436" marT="0" marB="0">
                    <a:lnL>
                      <a:noFill/>
                    </a:lnL>
                    <a:lnR>
                      <a:noFill/>
                    </a:lnR>
                    <a:lnT>
                      <a:noFill/>
                    </a:lnT>
                    <a:lnB>
                      <a:noFill/>
                    </a:lnB>
                    <a:solidFill>
                      <a:srgbClr val="17375D"/>
                    </a:solidFill>
                  </a:tcPr>
                </a:tc>
              </a:tr>
              <a:tr h="391213">
                <a:tc>
                  <a:txBody>
                    <a:bodyPr/>
                    <a:lstStyle/>
                    <a:p>
                      <a:pPr>
                        <a:lnSpc>
                          <a:spcPct val="115000"/>
                        </a:lnSpc>
                        <a:spcAft>
                          <a:spcPts val="0"/>
                        </a:spcAft>
                      </a:pPr>
                      <a:r>
                        <a:rPr lang="es-ES" sz="1100">
                          <a:solidFill>
                            <a:srgbClr val="FFFFFF"/>
                          </a:solidFill>
                          <a:latin typeface="Calibri"/>
                          <a:ea typeface="Times New Roman"/>
                          <a:cs typeface="Times New Roman"/>
                        </a:rPr>
                        <a:t>Agenda de eventos públicos</a:t>
                      </a:r>
                      <a:endParaRPr lang="es-ES" sz="900">
                        <a:latin typeface="Calibri"/>
                        <a:ea typeface="Calibri"/>
                        <a:cs typeface="Times New Roman"/>
                      </a:endParaRPr>
                    </a:p>
                  </a:txBody>
                  <a:tcPr marL="35436" marR="35436" marT="0" marB="0">
                    <a:lnL>
                      <a:noFill/>
                    </a:lnL>
                    <a:lnR>
                      <a:noFill/>
                    </a:lnR>
                    <a:lnT>
                      <a:noFill/>
                    </a:lnT>
                    <a:lnB>
                      <a:noFill/>
                    </a:lnB>
                    <a:solidFill>
                      <a:srgbClr val="17375D"/>
                    </a:solidFill>
                  </a:tcPr>
                </a:tc>
                <a:tc>
                  <a:txBody>
                    <a:bodyPr/>
                    <a:lstStyle/>
                    <a:p>
                      <a:pPr>
                        <a:lnSpc>
                          <a:spcPct val="115000"/>
                        </a:lnSpc>
                        <a:spcAft>
                          <a:spcPts val="0"/>
                        </a:spcAft>
                      </a:pPr>
                      <a:r>
                        <a:rPr lang="es-ES" sz="1100" dirty="0">
                          <a:solidFill>
                            <a:srgbClr val="FFFFFF"/>
                          </a:solidFill>
                          <a:latin typeface="Calibri"/>
                          <a:ea typeface="Times New Roman"/>
                          <a:cs typeface="Times New Roman"/>
                        </a:rPr>
                        <a:t>Todos los eventos con alcaldía, socioculturales, etc.</a:t>
                      </a:r>
                      <a:endParaRPr lang="es-ES" sz="900" dirty="0">
                        <a:latin typeface="Calibri"/>
                        <a:ea typeface="Calibri"/>
                        <a:cs typeface="Times New Roman"/>
                      </a:endParaRPr>
                    </a:p>
                  </a:txBody>
                  <a:tcPr marL="35436" marR="35436" marT="0" marB="0">
                    <a:lnL>
                      <a:noFill/>
                    </a:lnL>
                    <a:lnR>
                      <a:noFill/>
                    </a:lnR>
                    <a:lnT>
                      <a:noFill/>
                    </a:lnT>
                    <a:lnB>
                      <a:noFill/>
                    </a:lnB>
                    <a:solidFill>
                      <a:srgbClr val="17375D"/>
                    </a:solidFill>
                  </a:tcPr>
                </a:tc>
              </a:tr>
              <a:tr h="391213">
                <a:tc>
                  <a:txBody>
                    <a:bodyPr/>
                    <a:lstStyle/>
                    <a:p>
                      <a:pPr>
                        <a:lnSpc>
                          <a:spcPct val="115000"/>
                        </a:lnSpc>
                        <a:spcAft>
                          <a:spcPts val="0"/>
                        </a:spcAft>
                      </a:pPr>
                      <a:r>
                        <a:rPr lang="es-ES" sz="1100">
                          <a:solidFill>
                            <a:srgbClr val="FFFFFF"/>
                          </a:solidFill>
                          <a:latin typeface="Calibri"/>
                          <a:ea typeface="Times New Roman"/>
                          <a:cs typeface="Times New Roman"/>
                        </a:rPr>
                        <a:t>Salud</a:t>
                      </a:r>
                      <a:endParaRPr lang="es-ES" sz="900">
                        <a:latin typeface="Calibri"/>
                        <a:ea typeface="Calibri"/>
                        <a:cs typeface="Times New Roman"/>
                      </a:endParaRPr>
                    </a:p>
                  </a:txBody>
                  <a:tcPr marL="35436" marR="35436" marT="0" marB="0">
                    <a:lnL>
                      <a:noFill/>
                    </a:lnL>
                    <a:lnR>
                      <a:noFill/>
                    </a:lnR>
                    <a:lnT>
                      <a:noFill/>
                    </a:lnT>
                    <a:lnB>
                      <a:noFill/>
                    </a:lnB>
                    <a:solidFill>
                      <a:srgbClr val="17375D"/>
                    </a:solidFill>
                  </a:tcPr>
                </a:tc>
                <a:tc>
                  <a:txBody>
                    <a:bodyPr/>
                    <a:lstStyle/>
                    <a:p>
                      <a:pPr>
                        <a:lnSpc>
                          <a:spcPct val="115000"/>
                        </a:lnSpc>
                        <a:spcAft>
                          <a:spcPts val="0"/>
                        </a:spcAft>
                      </a:pPr>
                      <a:r>
                        <a:rPr lang="es-ES" sz="1100">
                          <a:solidFill>
                            <a:srgbClr val="FFFFFF"/>
                          </a:solidFill>
                          <a:latin typeface="Calibri"/>
                          <a:ea typeface="Times New Roman"/>
                          <a:cs typeface="Times New Roman"/>
                        </a:rPr>
                        <a:t>Recopilador de la norma de SGSS, régimen contributivo, subsidiado; normatividad vigente</a:t>
                      </a:r>
                      <a:endParaRPr lang="es-ES" sz="900">
                        <a:latin typeface="Calibri"/>
                        <a:ea typeface="Calibri"/>
                        <a:cs typeface="Times New Roman"/>
                      </a:endParaRPr>
                    </a:p>
                  </a:txBody>
                  <a:tcPr marL="35436" marR="35436" marT="0" marB="0">
                    <a:lnL>
                      <a:noFill/>
                    </a:lnL>
                    <a:lnR>
                      <a:noFill/>
                    </a:lnR>
                    <a:lnT>
                      <a:noFill/>
                    </a:lnT>
                    <a:lnB>
                      <a:noFill/>
                    </a:lnB>
                    <a:solidFill>
                      <a:srgbClr val="17375D"/>
                    </a:solidFill>
                  </a:tcPr>
                </a:tc>
              </a:tr>
              <a:tr h="195607">
                <a:tc>
                  <a:txBody>
                    <a:bodyPr/>
                    <a:lstStyle/>
                    <a:p>
                      <a:pPr>
                        <a:lnSpc>
                          <a:spcPct val="115000"/>
                        </a:lnSpc>
                        <a:spcAft>
                          <a:spcPts val="0"/>
                        </a:spcAft>
                      </a:pPr>
                      <a:r>
                        <a:rPr lang="es-ES" sz="1100">
                          <a:solidFill>
                            <a:srgbClr val="FFFFFF"/>
                          </a:solidFill>
                          <a:latin typeface="Calibri"/>
                          <a:ea typeface="Times New Roman"/>
                          <a:cs typeface="Times New Roman"/>
                        </a:rPr>
                        <a:t>Medio Ambiente</a:t>
                      </a:r>
                      <a:endParaRPr lang="es-ES" sz="900">
                        <a:latin typeface="Calibri"/>
                        <a:ea typeface="Calibri"/>
                        <a:cs typeface="Times New Roman"/>
                      </a:endParaRPr>
                    </a:p>
                  </a:txBody>
                  <a:tcPr marL="35436" marR="35436" marT="0" marB="0">
                    <a:lnL>
                      <a:noFill/>
                    </a:lnL>
                    <a:lnR>
                      <a:noFill/>
                    </a:lnR>
                    <a:lnT>
                      <a:noFill/>
                    </a:lnT>
                    <a:lnB>
                      <a:noFill/>
                    </a:lnB>
                    <a:solidFill>
                      <a:srgbClr val="17375D"/>
                    </a:solidFill>
                  </a:tcPr>
                </a:tc>
                <a:tc>
                  <a:txBody>
                    <a:bodyPr/>
                    <a:lstStyle/>
                    <a:p>
                      <a:pPr>
                        <a:lnSpc>
                          <a:spcPct val="115000"/>
                        </a:lnSpc>
                        <a:spcAft>
                          <a:spcPts val="0"/>
                        </a:spcAft>
                      </a:pPr>
                      <a:r>
                        <a:rPr lang="es-ES" sz="1100">
                          <a:solidFill>
                            <a:srgbClr val="FFFFFF"/>
                          </a:solidFill>
                          <a:latin typeface="Calibri"/>
                          <a:ea typeface="Times New Roman"/>
                          <a:cs typeface="Times New Roman"/>
                        </a:rPr>
                        <a:t>Mapa de licenciamiento ambiental</a:t>
                      </a:r>
                      <a:endParaRPr lang="es-ES" sz="900">
                        <a:latin typeface="Calibri"/>
                        <a:ea typeface="Calibri"/>
                        <a:cs typeface="Times New Roman"/>
                      </a:endParaRPr>
                    </a:p>
                  </a:txBody>
                  <a:tcPr marL="35436" marR="35436" marT="0" marB="0">
                    <a:lnL>
                      <a:noFill/>
                    </a:lnL>
                    <a:lnR>
                      <a:noFill/>
                    </a:lnR>
                    <a:lnT>
                      <a:noFill/>
                    </a:lnT>
                    <a:lnB>
                      <a:noFill/>
                    </a:lnB>
                    <a:solidFill>
                      <a:srgbClr val="17375D"/>
                    </a:solidFill>
                  </a:tcPr>
                </a:tc>
              </a:tr>
              <a:tr h="195607">
                <a:tc>
                  <a:txBody>
                    <a:bodyPr/>
                    <a:lstStyle/>
                    <a:p>
                      <a:pPr>
                        <a:lnSpc>
                          <a:spcPct val="115000"/>
                        </a:lnSpc>
                        <a:spcAft>
                          <a:spcPts val="0"/>
                        </a:spcAft>
                      </a:pPr>
                      <a:r>
                        <a:rPr lang="es-ES" sz="1100">
                          <a:solidFill>
                            <a:srgbClr val="FFFFFF"/>
                          </a:solidFill>
                          <a:latin typeface="Calibri"/>
                          <a:ea typeface="Times New Roman"/>
                          <a:cs typeface="Times New Roman"/>
                        </a:rPr>
                        <a:t>Hotelería</a:t>
                      </a:r>
                      <a:endParaRPr lang="es-ES" sz="900">
                        <a:latin typeface="Calibri"/>
                        <a:ea typeface="Calibri"/>
                        <a:cs typeface="Times New Roman"/>
                      </a:endParaRPr>
                    </a:p>
                  </a:txBody>
                  <a:tcPr marL="35436" marR="35436" marT="0" marB="0">
                    <a:lnL>
                      <a:noFill/>
                    </a:lnL>
                    <a:lnR>
                      <a:noFill/>
                    </a:lnR>
                    <a:lnT>
                      <a:noFill/>
                    </a:lnT>
                    <a:lnB>
                      <a:noFill/>
                    </a:lnB>
                    <a:solidFill>
                      <a:srgbClr val="17375D"/>
                    </a:solidFill>
                  </a:tcPr>
                </a:tc>
                <a:tc>
                  <a:txBody>
                    <a:bodyPr/>
                    <a:lstStyle/>
                    <a:p>
                      <a:pPr>
                        <a:lnSpc>
                          <a:spcPct val="115000"/>
                        </a:lnSpc>
                        <a:spcAft>
                          <a:spcPts val="0"/>
                        </a:spcAft>
                      </a:pPr>
                      <a:r>
                        <a:rPr lang="es-ES" sz="1100" dirty="0">
                          <a:solidFill>
                            <a:srgbClr val="FFFFFF"/>
                          </a:solidFill>
                          <a:latin typeface="Calibri"/>
                          <a:ea typeface="Times New Roman"/>
                          <a:cs typeface="Times New Roman"/>
                        </a:rPr>
                        <a:t>Reservas hoteleras</a:t>
                      </a:r>
                      <a:endParaRPr lang="es-ES" sz="900" dirty="0">
                        <a:latin typeface="Calibri"/>
                        <a:ea typeface="Calibri"/>
                        <a:cs typeface="Times New Roman"/>
                      </a:endParaRPr>
                    </a:p>
                  </a:txBody>
                  <a:tcPr marL="35436" marR="35436" marT="0" marB="0">
                    <a:lnL>
                      <a:noFill/>
                    </a:lnL>
                    <a:lnR>
                      <a:noFill/>
                    </a:lnR>
                    <a:lnT>
                      <a:noFill/>
                    </a:lnT>
                    <a:lnB>
                      <a:noFill/>
                    </a:lnB>
                    <a:solidFill>
                      <a:srgbClr val="17375D"/>
                    </a:solidFill>
                  </a:tcPr>
                </a:tc>
              </a:tr>
            </a:tbl>
          </a:graphicData>
        </a:graphic>
      </p:graphicFrame>
      <p:pic>
        <p:nvPicPr>
          <p:cNvPr id="22589" name="il_fi" descr="http://rack.2.mshcdn.com/media/ZgkyMDEyLzEyLzA4LzlhL2FwcHMua3VXLmpwZwpwCXRodW1iCTk1MHg1MzQjCmUJanBn/df7e7f26/915/apps.jpg"/>
          <p:cNvPicPr>
            <a:picLocks noChangeAspect="1" noChangeArrowheads="1"/>
          </p:cNvPicPr>
          <p:nvPr/>
        </p:nvPicPr>
        <p:blipFill>
          <a:blip r:embed="rId10" cstate="print"/>
          <a:srcRect/>
          <a:stretch>
            <a:fillRect/>
          </a:stretch>
        </p:blipFill>
        <p:spPr bwMode="auto">
          <a:xfrm>
            <a:off x="4929188" y="2357438"/>
            <a:ext cx="3500437" cy="3048000"/>
          </a:xfrm>
          <a:prstGeom prst="rect">
            <a:avLst/>
          </a:prstGeom>
          <a:noFill/>
          <a:ln w="9525">
            <a:noFill/>
            <a:miter lim="800000"/>
            <a:headEnd/>
            <a:tailEnd/>
          </a:ln>
        </p:spPr>
      </p:pic>
      <p:sp>
        <p:nvSpPr>
          <p:cNvPr id="35" name="40 CuadroTexto"/>
          <p:cNvSpPr txBox="1">
            <a:spLocks noChangeArrowheads="1"/>
          </p:cNvSpPr>
          <p:nvPr/>
        </p:nvSpPr>
        <p:spPr bwMode="auto">
          <a:xfrm>
            <a:off x="0" y="404813"/>
            <a:ext cx="6876256" cy="523220"/>
          </a:xfrm>
          <a:prstGeom prst="rect">
            <a:avLst/>
          </a:prstGeom>
          <a:solidFill>
            <a:srgbClr val="800080"/>
          </a:solidFill>
          <a:ln w="9525">
            <a:noFill/>
            <a:miter lim="800000"/>
            <a:headEnd/>
            <a:tailEnd/>
          </a:ln>
        </p:spPr>
        <p:txBody>
          <a:bodyPr wrap="square">
            <a:spAutoFit/>
          </a:bodyPr>
          <a:lstStyle/>
          <a:p>
            <a:r>
              <a:rPr lang="es-ES" sz="2800" dirty="0" smtClean="0">
                <a:solidFill>
                  <a:schemeClr val="bg1"/>
                </a:solidFill>
                <a:latin typeface="Calibri" pitchFamily="34" charset="0"/>
              </a:rPr>
              <a:t>2.3.2. RESULTADOS ENTIDADES  </a:t>
            </a:r>
            <a:r>
              <a:rPr lang="es-ES" sz="2800" dirty="0">
                <a:solidFill>
                  <a:schemeClr val="bg1"/>
                </a:solidFill>
                <a:latin typeface="Calibri" pitchFamily="34" charset="0"/>
              </a:rPr>
              <a:t>NACIONALES</a:t>
            </a:r>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3" descr="C:\Users\Lalis\Desktop\a.png"/>
          <p:cNvPicPr>
            <a:picLocks noChangeAspect="1" noChangeArrowheads="1"/>
          </p:cNvPicPr>
          <p:nvPr/>
        </p:nvPicPr>
        <p:blipFill>
          <a:blip r:embed="rId3" cstate="print"/>
          <a:srcRect/>
          <a:stretch>
            <a:fillRect/>
          </a:stretch>
        </p:blipFill>
        <p:spPr bwMode="auto">
          <a:xfrm>
            <a:off x="0" y="0"/>
            <a:ext cx="9144000" cy="6894513"/>
          </a:xfrm>
          <a:prstGeom prst="rect">
            <a:avLst/>
          </a:prstGeom>
          <a:noFill/>
          <a:ln w="9525">
            <a:noFill/>
            <a:miter lim="800000"/>
            <a:headEnd/>
            <a:tailEnd/>
          </a:ln>
        </p:spPr>
      </p:pic>
      <p:pic>
        <p:nvPicPr>
          <p:cNvPr id="23555" name="Picture 2" descr="C:\Users\Lalis\Desktop\Figura.png"/>
          <p:cNvPicPr>
            <a:picLocks noChangeAspect="1" noChangeArrowheads="1"/>
          </p:cNvPicPr>
          <p:nvPr/>
        </p:nvPicPr>
        <p:blipFill>
          <a:blip r:embed="rId4" cstate="print"/>
          <a:srcRect/>
          <a:stretch>
            <a:fillRect/>
          </a:stretch>
        </p:blipFill>
        <p:spPr bwMode="auto">
          <a:xfrm>
            <a:off x="8748713" y="908050"/>
            <a:ext cx="282575" cy="739775"/>
          </a:xfrm>
          <a:prstGeom prst="rect">
            <a:avLst/>
          </a:prstGeom>
          <a:noFill/>
          <a:ln w="9525">
            <a:noFill/>
            <a:miter lim="800000"/>
            <a:headEnd/>
            <a:tailEnd/>
          </a:ln>
        </p:spPr>
      </p:pic>
      <p:pic>
        <p:nvPicPr>
          <p:cNvPr id="23556" name="Picture 2" descr="C:\Users\Lalis\Desktop\Figura.png"/>
          <p:cNvPicPr>
            <a:picLocks noChangeAspect="1" noChangeArrowheads="1"/>
          </p:cNvPicPr>
          <p:nvPr/>
        </p:nvPicPr>
        <p:blipFill>
          <a:blip r:embed="rId4" cstate="print"/>
          <a:srcRect/>
          <a:stretch>
            <a:fillRect/>
          </a:stretch>
        </p:blipFill>
        <p:spPr bwMode="auto">
          <a:xfrm>
            <a:off x="8748713" y="1773238"/>
            <a:ext cx="282575" cy="738187"/>
          </a:xfrm>
          <a:prstGeom prst="rect">
            <a:avLst/>
          </a:prstGeom>
          <a:noFill/>
          <a:ln w="9525">
            <a:noFill/>
            <a:miter lim="800000"/>
            <a:headEnd/>
            <a:tailEnd/>
          </a:ln>
        </p:spPr>
      </p:pic>
      <p:pic>
        <p:nvPicPr>
          <p:cNvPr id="23557" name="Picture 2" descr="C:\Users\Lalis\Desktop\Figura.png"/>
          <p:cNvPicPr>
            <a:picLocks noChangeAspect="1" noChangeArrowheads="1"/>
          </p:cNvPicPr>
          <p:nvPr/>
        </p:nvPicPr>
        <p:blipFill>
          <a:blip r:embed="rId4" cstate="print"/>
          <a:srcRect/>
          <a:stretch>
            <a:fillRect/>
          </a:stretch>
        </p:blipFill>
        <p:spPr bwMode="auto">
          <a:xfrm>
            <a:off x="8753475" y="6073775"/>
            <a:ext cx="282575" cy="739775"/>
          </a:xfrm>
          <a:prstGeom prst="rect">
            <a:avLst/>
          </a:prstGeom>
          <a:noFill/>
          <a:ln w="9525">
            <a:noFill/>
            <a:miter lim="800000"/>
            <a:headEnd/>
            <a:tailEnd/>
          </a:ln>
        </p:spPr>
      </p:pic>
      <p:pic>
        <p:nvPicPr>
          <p:cNvPr id="23558" name="Picture 2" descr="C:\Users\Lalis\Desktop\Figura.png"/>
          <p:cNvPicPr>
            <a:picLocks noChangeAspect="1" noChangeArrowheads="1"/>
          </p:cNvPicPr>
          <p:nvPr/>
        </p:nvPicPr>
        <p:blipFill>
          <a:blip r:embed="rId4" cstate="print"/>
          <a:srcRect/>
          <a:stretch>
            <a:fillRect/>
          </a:stretch>
        </p:blipFill>
        <p:spPr bwMode="auto">
          <a:xfrm>
            <a:off x="8748713" y="2636838"/>
            <a:ext cx="282575" cy="739775"/>
          </a:xfrm>
          <a:prstGeom prst="rect">
            <a:avLst/>
          </a:prstGeom>
          <a:noFill/>
          <a:ln w="9525">
            <a:noFill/>
            <a:miter lim="800000"/>
            <a:headEnd/>
            <a:tailEnd/>
          </a:ln>
        </p:spPr>
      </p:pic>
      <p:pic>
        <p:nvPicPr>
          <p:cNvPr id="23559" name="Picture 2" descr="C:\Users\Lalis\Desktop\Figura.png"/>
          <p:cNvPicPr>
            <a:picLocks noChangeAspect="1" noChangeArrowheads="1"/>
          </p:cNvPicPr>
          <p:nvPr/>
        </p:nvPicPr>
        <p:blipFill>
          <a:blip r:embed="rId4" cstate="print"/>
          <a:srcRect/>
          <a:stretch>
            <a:fillRect/>
          </a:stretch>
        </p:blipFill>
        <p:spPr bwMode="auto">
          <a:xfrm>
            <a:off x="8748713" y="6073775"/>
            <a:ext cx="282575" cy="739775"/>
          </a:xfrm>
          <a:prstGeom prst="rect">
            <a:avLst/>
          </a:prstGeom>
          <a:noFill/>
          <a:ln w="9525">
            <a:noFill/>
            <a:miter lim="800000"/>
            <a:headEnd/>
            <a:tailEnd/>
          </a:ln>
        </p:spPr>
      </p:pic>
      <p:pic>
        <p:nvPicPr>
          <p:cNvPr id="23560" name="Picture 2" descr="C:\Users\Lalis\Desktop\Figura.png"/>
          <p:cNvPicPr>
            <a:picLocks noChangeAspect="1" noChangeArrowheads="1"/>
          </p:cNvPicPr>
          <p:nvPr/>
        </p:nvPicPr>
        <p:blipFill>
          <a:blip r:embed="rId4" cstate="print"/>
          <a:srcRect/>
          <a:stretch>
            <a:fillRect/>
          </a:stretch>
        </p:blipFill>
        <p:spPr bwMode="auto">
          <a:xfrm>
            <a:off x="8748713" y="3500438"/>
            <a:ext cx="282575" cy="739775"/>
          </a:xfrm>
          <a:prstGeom prst="rect">
            <a:avLst/>
          </a:prstGeom>
          <a:noFill/>
          <a:ln w="9525">
            <a:noFill/>
            <a:miter lim="800000"/>
            <a:headEnd/>
            <a:tailEnd/>
          </a:ln>
        </p:spPr>
      </p:pic>
      <p:pic>
        <p:nvPicPr>
          <p:cNvPr id="23561" name="Picture 2" descr="C:\Users\Lalis\Desktop\Figura.png"/>
          <p:cNvPicPr>
            <a:picLocks noChangeAspect="1" noChangeArrowheads="1"/>
          </p:cNvPicPr>
          <p:nvPr/>
        </p:nvPicPr>
        <p:blipFill>
          <a:blip r:embed="rId4" cstate="print"/>
          <a:srcRect/>
          <a:stretch>
            <a:fillRect/>
          </a:stretch>
        </p:blipFill>
        <p:spPr bwMode="auto">
          <a:xfrm>
            <a:off x="8748713" y="6073775"/>
            <a:ext cx="282575" cy="739775"/>
          </a:xfrm>
          <a:prstGeom prst="rect">
            <a:avLst/>
          </a:prstGeom>
          <a:noFill/>
          <a:ln w="9525">
            <a:noFill/>
            <a:miter lim="800000"/>
            <a:headEnd/>
            <a:tailEnd/>
          </a:ln>
        </p:spPr>
      </p:pic>
      <p:pic>
        <p:nvPicPr>
          <p:cNvPr id="23562" name="Picture 2" descr="C:\Users\Lalis\Desktop\Figura.png"/>
          <p:cNvPicPr>
            <a:picLocks noChangeAspect="1" noChangeArrowheads="1"/>
          </p:cNvPicPr>
          <p:nvPr/>
        </p:nvPicPr>
        <p:blipFill>
          <a:blip r:embed="rId4" cstate="print"/>
          <a:srcRect/>
          <a:stretch>
            <a:fillRect/>
          </a:stretch>
        </p:blipFill>
        <p:spPr bwMode="auto">
          <a:xfrm>
            <a:off x="8753475" y="4365625"/>
            <a:ext cx="282575" cy="738188"/>
          </a:xfrm>
          <a:prstGeom prst="rect">
            <a:avLst/>
          </a:prstGeom>
          <a:noFill/>
          <a:ln w="9525">
            <a:noFill/>
            <a:miter lim="800000"/>
            <a:headEnd/>
            <a:tailEnd/>
          </a:ln>
        </p:spPr>
      </p:pic>
      <p:pic>
        <p:nvPicPr>
          <p:cNvPr id="23563" name="Picture 2" descr="C:\Users\Lalis\Desktop\Figura.png"/>
          <p:cNvPicPr>
            <a:picLocks noChangeAspect="1" noChangeArrowheads="1"/>
          </p:cNvPicPr>
          <p:nvPr/>
        </p:nvPicPr>
        <p:blipFill>
          <a:blip r:embed="rId4" cstate="print"/>
          <a:srcRect/>
          <a:stretch>
            <a:fillRect/>
          </a:stretch>
        </p:blipFill>
        <p:spPr bwMode="auto">
          <a:xfrm>
            <a:off x="8748713" y="5229225"/>
            <a:ext cx="282575" cy="739775"/>
          </a:xfrm>
          <a:prstGeom prst="rect">
            <a:avLst/>
          </a:prstGeom>
          <a:noFill/>
          <a:ln w="9525">
            <a:noFill/>
            <a:miter lim="800000"/>
            <a:headEnd/>
            <a:tailEnd/>
          </a:ln>
        </p:spPr>
      </p:pic>
      <p:pic>
        <p:nvPicPr>
          <p:cNvPr id="23564" name="Picture 2" descr="C:\Users\Lalis\Desktop\Figura.png"/>
          <p:cNvPicPr>
            <a:picLocks noChangeAspect="1" noChangeArrowheads="1"/>
          </p:cNvPicPr>
          <p:nvPr/>
        </p:nvPicPr>
        <p:blipFill>
          <a:blip r:embed="rId4" cstate="print"/>
          <a:srcRect/>
          <a:stretch>
            <a:fillRect/>
          </a:stretch>
        </p:blipFill>
        <p:spPr bwMode="auto">
          <a:xfrm>
            <a:off x="8748713" y="6073775"/>
            <a:ext cx="282575" cy="739775"/>
          </a:xfrm>
          <a:prstGeom prst="rect">
            <a:avLst/>
          </a:prstGeom>
          <a:noFill/>
          <a:ln w="9525">
            <a:noFill/>
            <a:miter lim="800000"/>
            <a:headEnd/>
            <a:tailEnd/>
          </a:ln>
        </p:spPr>
      </p:pic>
      <p:pic>
        <p:nvPicPr>
          <p:cNvPr id="23565" name="Picture 2" descr="C:\Users\Lalis\Desktop\Figura.png"/>
          <p:cNvPicPr>
            <a:picLocks noChangeAspect="1" noChangeArrowheads="1"/>
          </p:cNvPicPr>
          <p:nvPr/>
        </p:nvPicPr>
        <p:blipFill>
          <a:blip r:embed="rId4" cstate="print"/>
          <a:srcRect/>
          <a:stretch>
            <a:fillRect/>
          </a:stretch>
        </p:blipFill>
        <p:spPr bwMode="auto">
          <a:xfrm>
            <a:off x="8748713" y="5229225"/>
            <a:ext cx="282575" cy="739775"/>
          </a:xfrm>
          <a:prstGeom prst="rect">
            <a:avLst/>
          </a:prstGeom>
          <a:noFill/>
          <a:ln w="9525">
            <a:noFill/>
            <a:miter lim="800000"/>
            <a:headEnd/>
            <a:tailEnd/>
          </a:ln>
        </p:spPr>
      </p:pic>
      <p:pic>
        <p:nvPicPr>
          <p:cNvPr id="23566" name="Picture 2" descr="C:\Users\Lalis\Desktop\Figura.png"/>
          <p:cNvPicPr>
            <a:picLocks noChangeAspect="1" noChangeArrowheads="1"/>
          </p:cNvPicPr>
          <p:nvPr/>
        </p:nvPicPr>
        <p:blipFill>
          <a:blip r:embed="rId4" cstate="print"/>
          <a:srcRect/>
          <a:stretch>
            <a:fillRect/>
          </a:stretch>
        </p:blipFill>
        <p:spPr bwMode="auto">
          <a:xfrm>
            <a:off x="8748713" y="5229225"/>
            <a:ext cx="282575" cy="739775"/>
          </a:xfrm>
          <a:prstGeom prst="rect">
            <a:avLst/>
          </a:prstGeom>
          <a:noFill/>
          <a:ln w="9525">
            <a:noFill/>
            <a:miter lim="800000"/>
            <a:headEnd/>
            <a:tailEnd/>
          </a:ln>
        </p:spPr>
      </p:pic>
      <p:pic>
        <p:nvPicPr>
          <p:cNvPr id="23567" name="Picture 2" descr="C:\Users\Lalis\Desktop\Figura.png"/>
          <p:cNvPicPr>
            <a:picLocks noChangeAspect="1" noChangeArrowheads="1"/>
          </p:cNvPicPr>
          <p:nvPr/>
        </p:nvPicPr>
        <p:blipFill>
          <a:blip r:embed="rId4" cstate="print"/>
          <a:srcRect/>
          <a:stretch>
            <a:fillRect/>
          </a:stretch>
        </p:blipFill>
        <p:spPr bwMode="auto">
          <a:xfrm>
            <a:off x="8748713" y="4365625"/>
            <a:ext cx="282575" cy="738188"/>
          </a:xfrm>
          <a:prstGeom prst="rect">
            <a:avLst/>
          </a:prstGeom>
          <a:noFill/>
          <a:ln w="9525">
            <a:noFill/>
            <a:miter lim="800000"/>
            <a:headEnd/>
            <a:tailEnd/>
          </a:ln>
        </p:spPr>
      </p:pic>
      <p:pic>
        <p:nvPicPr>
          <p:cNvPr id="23568" name="Picture 2" descr="C:\Users\Lalis\Desktop\Figura.png"/>
          <p:cNvPicPr>
            <a:picLocks noChangeAspect="1" noChangeArrowheads="1"/>
          </p:cNvPicPr>
          <p:nvPr/>
        </p:nvPicPr>
        <p:blipFill>
          <a:blip r:embed="rId4" cstate="print"/>
          <a:srcRect/>
          <a:stretch>
            <a:fillRect/>
          </a:stretch>
        </p:blipFill>
        <p:spPr bwMode="auto">
          <a:xfrm>
            <a:off x="8748713" y="6092825"/>
            <a:ext cx="282575" cy="739775"/>
          </a:xfrm>
          <a:prstGeom prst="rect">
            <a:avLst/>
          </a:prstGeom>
          <a:noFill/>
          <a:ln w="9525">
            <a:noFill/>
            <a:miter lim="800000"/>
            <a:headEnd/>
            <a:tailEnd/>
          </a:ln>
        </p:spPr>
      </p:pic>
      <p:pic>
        <p:nvPicPr>
          <p:cNvPr id="23569" name="Picture 2" descr="C:\Users\Lalis\Desktop\Figura.png"/>
          <p:cNvPicPr>
            <a:picLocks noChangeAspect="1" noChangeArrowheads="1"/>
          </p:cNvPicPr>
          <p:nvPr/>
        </p:nvPicPr>
        <p:blipFill>
          <a:blip r:embed="rId4" cstate="print"/>
          <a:srcRect/>
          <a:stretch>
            <a:fillRect/>
          </a:stretch>
        </p:blipFill>
        <p:spPr bwMode="auto">
          <a:xfrm>
            <a:off x="8748713" y="5229225"/>
            <a:ext cx="282575" cy="739775"/>
          </a:xfrm>
          <a:prstGeom prst="rect">
            <a:avLst/>
          </a:prstGeom>
          <a:noFill/>
          <a:ln w="9525">
            <a:noFill/>
            <a:miter lim="800000"/>
            <a:headEnd/>
            <a:tailEnd/>
          </a:ln>
        </p:spPr>
      </p:pic>
      <p:pic>
        <p:nvPicPr>
          <p:cNvPr id="23570" name="Picture 2" descr="C:\Users\Lalis\Desktop\Figura.png"/>
          <p:cNvPicPr>
            <a:picLocks noChangeAspect="1" noChangeArrowheads="1"/>
          </p:cNvPicPr>
          <p:nvPr/>
        </p:nvPicPr>
        <p:blipFill>
          <a:blip r:embed="rId4" cstate="print"/>
          <a:srcRect/>
          <a:stretch>
            <a:fillRect/>
          </a:stretch>
        </p:blipFill>
        <p:spPr bwMode="auto">
          <a:xfrm>
            <a:off x="8748713" y="4365625"/>
            <a:ext cx="282575" cy="738188"/>
          </a:xfrm>
          <a:prstGeom prst="rect">
            <a:avLst/>
          </a:prstGeom>
          <a:noFill/>
          <a:ln w="9525">
            <a:noFill/>
            <a:miter lim="800000"/>
            <a:headEnd/>
            <a:tailEnd/>
          </a:ln>
        </p:spPr>
      </p:pic>
      <p:pic>
        <p:nvPicPr>
          <p:cNvPr id="23571" name="Picture 2" descr="C:\Users\Lalis\Desktop\Figura.png"/>
          <p:cNvPicPr>
            <a:picLocks noChangeAspect="1" noChangeArrowheads="1"/>
          </p:cNvPicPr>
          <p:nvPr/>
        </p:nvPicPr>
        <p:blipFill>
          <a:blip r:embed="rId4" cstate="print"/>
          <a:srcRect/>
          <a:stretch>
            <a:fillRect/>
          </a:stretch>
        </p:blipFill>
        <p:spPr bwMode="auto">
          <a:xfrm>
            <a:off x="8748713" y="3500438"/>
            <a:ext cx="282575" cy="739775"/>
          </a:xfrm>
          <a:prstGeom prst="rect">
            <a:avLst/>
          </a:prstGeom>
          <a:noFill/>
          <a:ln w="9525">
            <a:noFill/>
            <a:miter lim="800000"/>
            <a:headEnd/>
            <a:tailEnd/>
          </a:ln>
        </p:spPr>
      </p:pic>
      <p:pic>
        <p:nvPicPr>
          <p:cNvPr id="23572" name="Picture 2" descr="C:\Users\Lalis\Desktop\Figura.png"/>
          <p:cNvPicPr>
            <a:picLocks noChangeAspect="1" noChangeArrowheads="1"/>
          </p:cNvPicPr>
          <p:nvPr/>
        </p:nvPicPr>
        <p:blipFill>
          <a:blip r:embed="rId4" cstate="print"/>
          <a:srcRect/>
          <a:stretch>
            <a:fillRect/>
          </a:stretch>
        </p:blipFill>
        <p:spPr bwMode="auto">
          <a:xfrm>
            <a:off x="8748713" y="3500438"/>
            <a:ext cx="282575" cy="739775"/>
          </a:xfrm>
          <a:prstGeom prst="rect">
            <a:avLst/>
          </a:prstGeom>
          <a:noFill/>
          <a:ln w="9525">
            <a:noFill/>
            <a:miter lim="800000"/>
            <a:headEnd/>
            <a:tailEnd/>
          </a:ln>
        </p:spPr>
      </p:pic>
      <p:pic>
        <p:nvPicPr>
          <p:cNvPr id="23573" name="Picture 2" descr="C:\Users\Lalis\Desktop\Figura.png"/>
          <p:cNvPicPr>
            <a:picLocks noChangeAspect="1" noChangeArrowheads="1"/>
          </p:cNvPicPr>
          <p:nvPr/>
        </p:nvPicPr>
        <p:blipFill>
          <a:blip r:embed="rId4" cstate="print"/>
          <a:srcRect/>
          <a:stretch>
            <a:fillRect/>
          </a:stretch>
        </p:blipFill>
        <p:spPr bwMode="auto">
          <a:xfrm>
            <a:off x="8748713" y="2636838"/>
            <a:ext cx="282575" cy="739775"/>
          </a:xfrm>
          <a:prstGeom prst="rect">
            <a:avLst/>
          </a:prstGeom>
          <a:noFill/>
          <a:ln w="9525">
            <a:noFill/>
            <a:miter lim="800000"/>
            <a:headEnd/>
            <a:tailEnd/>
          </a:ln>
        </p:spPr>
      </p:pic>
      <p:pic>
        <p:nvPicPr>
          <p:cNvPr id="23574" name="Picture 2" descr="C:\Users\Lalis\Desktop\Figura.png"/>
          <p:cNvPicPr>
            <a:picLocks noChangeAspect="1" noChangeArrowheads="1"/>
          </p:cNvPicPr>
          <p:nvPr/>
        </p:nvPicPr>
        <p:blipFill>
          <a:blip r:embed="rId4" cstate="print"/>
          <a:srcRect/>
          <a:stretch>
            <a:fillRect/>
          </a:stretch>
        </p:blipFill>
        <p:spPr bwMode="auto">
          <a:xfrm>
            <a:off x="8748713" y="6092825"/>
            <a:ext cx="282575" cy="739775"/>
          </a:xfrm>
          <a:prstGeom prst="rect">
            <a:avLst/>
          </a:prstGeom>
          <a:noFill/>
          <a:ln w="9525">
            <a:noFill/>
            <a:miter lim="800000"/>
            <a:headEnd/>
            <a:tailEnd/>
          </a:ln>
        </p:spPr>
      </p:pic>
      <p:pic>
        <p:nvPicPr>
          <p:cNvPr id="23575" name="Picture 2" descr="C:\Users\Lalis\Desktop\Figura.png"/>
          <p:cNvPicPr>
            <a:picLocks noChangeAspect="1" noChangeArrowheads="1"/>
          </p:cNvPicPr>
          <p:nvPr/>
        </p:nvPicPr>
        <p:blipFill>
          <a:blip r:embed="rId4" cstate="print"/>
          <a:srcRect/>
          <a:stretch>
            <a:fillRect/>
          </a:stretch>
        </p:blipFill>
        <p:spPr bwMode="auto">
          <a:xfrm>
            <a:off x="8748713" y="1773238"/>
            <a:ext cx="282575" cy="738187"/>
          </a:xfrm>
          <a:prstGeom prst="rect">
            <a:avLst/>
          </a:prstGeom>
          <a:noFill/>
          <a:ln w="9525">
            <a:noFill/>
            <a:miter lim="800000"/>
            <a:headEnd/>
            <a:tailEnd/>
          </a:ln>
        </p:spPr>
      </p:pic>
      <p:pic>
        <p:nvPicPr>
          <p:cNvPr id="23576" name="Picture 2" descr="C:\Users\Lalis\Desktop\Figura.png"/>
          <p:cNvPicPr>
            <a:picLocks noChangeAspect="1" noChangeArrowheads="1"/>
          </p:cNvPicPr>
          <p:nvPr/>
        </p:nvPicPr>
        <p:blipFill>
          <a:blip r:embed="rId4" cstate="print"/>
          <a:srcRect/>
          <a:stretch>
            <a:fillRect/>
          </a:stretch>
        </p:blipFill>
        <p:spPr bwMode="auto">
          <a:xfrm>
            <a:off x="8748713" y="4365625"/>
            <a:ext cx="282575" cy="738188"/>
          </a:xfrm>
          <a:prstGeom prst="rect">
            <a:avLst/>
          </a:prstGeom>
          <a:noFill/>
          <a:ln w="9525">
            <a:noFill/>
            <a:miter lim="800000"/>
            <a:headEnd/>
            <a:tailEnd/>
          </a:ln>
        </p:spPr>
      </p:pic>
      <p:sp>
        <p:nvSpPr>
          <p:cNvPr id="38" name="37 Rectángulo"/>
          <p:cNvSpPr/>
          <p:nvPr/>
        </p:nvSpPr>
        <p:spPr>
          <a:xfrm>
            <a:off x="107950" y="6021388"/>
            <a:ext cx="395288" cy="18891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39" name="38 Rectángulo"/>
          <p:cNvSpPr/>
          <p:nvPr/>
        </p:nvSpPr>
        <p:spPr>
          <a:xfrm>
            <a:off x="107950" y="6308725"/>
            <a:ext cx="395288" cy="188913"/>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2" name="41 Rectángulo"/>
          <p:cNvSpPr/>
          <p:nvPr/>
        </p:nvSpPr>
        <p:spPr>
          <a:xfrm>
            <a:off x="107950" y="6624638"/>
            <a:ext cx="395288" cy="188912"/>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grpSp>
        <p:nvGrpSpPr>
          <p:cNvPr id="2" name="32 Grupo"/>
          <p:cNvGrpSpPr/>
          <p:nvPr/>
        </p:nvGrpSpPr>
        <p:grpSpPr>
          <a:xfrm>
            <a:off x="1714480" y="1000108"/>
            <a:ext cx="5643602" cy="623610"/>
            <a:chOff x="0" y="0"/>
            <a:chExt cx="5643602" cy="623610"/>
          </a:xfrm>
          <a:scene3d>
            <a:camera prst="orthographicFront"/>
            <a:lightRig rig="threePt" dir="t">
              <a:rot lat="0" lon="0" rev="7500000"/>
            </a:lightRig>
          </a:scene3d>
        </p:grpSpPr>
        <p:sp>
          <p:nvSpPr>
            <p:cNvPr id="34" name="33 Rectángulo redondeado"/>
            <p:cNvSpPr/>
            <p:nvPr/>
          </p:nvSpPr>
          <p:spPr>
            <a:xfrm>
              <a:off x="0" y="0"/>
              <a:ext cx="5643602" cy="623610"/>
            </a:xfrm>
            <a:prstGeom prst="roundRect">
              <a:avLst/>
            </a:prstGeom>
            <a:sp3d prstMaterial="plastic">
              <a:bevelT w="127000" h="25400" prst="relaxedInset"/>
            </a:sp3d>
          </p:spPr>
          <p:style>
            <a:lnRef idx="0">
              <a:schemeClr val="lt1">
                <a:hueOff val="0"/>
                <a:satOff val="0"/>
                <a:lumOff val="0"/>
                <a:alphaOff val="0"/>
              </a:schemeClr>
            </a:lnRef>
            <a:fillRef idx="3">
              <a:schemeClr val="accent5">
                <a:hueOff val="0"/>
                <a:satOff val="0"/>
                <a:lumOff val="0"/>
                <a:alphaOff val="0"/>
              </a:schemeClr>
            </a:fillRef>
            <a:effectRef idx="2">
              <a:schemeClr val="accent5">
                <a:hueOff val="0"/>
                <a:satOff val="0"/>
                <a:lumOff val="0"/>
                <a:alphaOff val="0"/>
              </a:schemeClr>
            </a:effectRef>
            <a:fontRef idx="minor">
              <a:schemeClr val="lt1"/>
            </a:fontRef>
          </p:style>
        </p:sp>
        <p:sp>
          <p:nvSpPr>
            <p:cNvPr id="35" name="34 Rectángulo"/>
            <p:cNvSpPr/>
            <p:nvPr/>
          </p:nvSpPr>
          <p:spPr>
            <a:xfrm>
              <a:off x="30442" y="30442"/>
              <a:ext cx="5582718" cy="562726"/>
            </a:xfrm>
            <a:prstGeom prst="rect">
              <a:avLst/>
            </a:prstGeom>
            <a:sp3d/>
          </p:spPr>
          <p:style>
            <a:lnRef idx="0">
              <a:scrgbClr r="0" g="0" b="0"/>
            </a:lnRef>
            <a:fillRef idx="0">
              <a:scrgbClr r="0" g="0" b="0"/>
            </a:fillRef>
            <a:effectRef idx="0">
              <a:scrgbClr r="0" g="0" b="0"/>
            </a:effectRef>
            <a:fontRef idx="minor">
              <a:schemeClr val="lt1"/>
            </a:fontRef>
          </p:style>
          <p:txBody>
            <a:bodyPr lIns="99060" tIns="99060" rIns="99060" bIns="99060" spcCol="1270" anchor="ctr"/>
            <a:lstStyle/>
            <a:p>
              <a:pPr algn="ctr" defTabSz="1155700">
                <a:lnSpc>
                  <a:spcPct val="90000"/>
                </a:lnSpc>
                <a:spcAft>
                  <a:spcPct val="35000"/>
                </a:spcAft>
                <a:defRPr/>
              </a:pPr>
              <a:r>
                <a:rPr lang="es-CO" sz="2600" b="1" dirty="0"/>
                <a:t>7. Beneficios</a:t>
              </a:r>
              <a:endParaRPr lang="es-ES" sz="2600" dirty="0"/>
            </a:p>
          </p:txBody>
        </p:sp>
      </p:grpSp>
      <p:sp>
        <p:nvSpPr>
          <p:cNvPr id="36" name="35 Rectángulo redondeado"/>
          <p:cNvSpPr/>
          <p:nvPr/>
        </p:nvSpPr>
        <p:spPr>
          <a:xfrm>
            <a:off x="2571750" y="3279775"/>
            <a:ext cx="6000750" cy="3071813"/>
          </a:xfrm>
          <a:prstGeom prst="roundRect">
            <a:avLst/>
          </a:prstGeom>
          <a:noFill/>
          <a:ln>
            <a:solidFill>
              <a:srgbClr val="99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37" name="36 CuadroTexto"/>
          <p:cNvSpPr txBox="1"/>
          <p:nvPr/>
        </p:nvSpPr>
        <p:spPr>
          <a:xfrm>
            <a:off x="2873375" y="3351213"/>
            <a:ext cx="5556250" cy="3078162"/>
          </a:xfrm>
          <a:prstGeom prst="rect">
            <a:avLst/>
          </a:prstGeom>
          <a:noFill/>
        </p:spPr>
        <p:txBody>
          <a:bodyPr>
            <a:spAutoFit/>
          </a:bodyPr>
          <a:lstStyle/>
          <a:p>
            <a:pPr>
              <a:defRPr/>
            </a:pPr>
            <a:r>
              <a:rPr lang="es-ES" sz="1600" b="1" i="1" dirty="0">
                <a:latin typeface="+mn-lt"/>
              </a:rPr>
              <a:t>“Me beneficia en tiempo y oportunidad de la información, que pueda tener la información que se necesita en el momento que la necesita y lo que necesito. </a:t>
            </a:r>
          </a:p>
          <a:p>
            <a:pPr>
              <a:defRPr/>
            </a:pPr>
            <a:endParaRPr lang="es-ES" sz="1600" b="1" i="1" dirty="0">
              <a:latin typeface="+mn-lt"/>
            </a:endParaRPr>
          </a:p>
          <a:p>
            <a:pPr>
              <a:defRPr/>
            </a:pPr>
            <a:r>
              <a:rPr lang="es-ES" sz="1600" b="1" i="1" dirty="0">
                <a:latin typeface="+mn-lt"/>
              </a:rPr>
              <a:t>A la entidad la beneficia con descongestión  en muchas cosas, te quitas el tema de la papelería, costos de envío  de correo. Por donde se mire es costos, baja de costos, y por el otro  lado, sube y mejora el servicio que es imagen y  posicionamiento.</a:t>
            </a:r>
          </a:p>
          <a:p>
            <a:pPr>
              <a:defRPr/>
            </a:pPr>
            <a:r>
              <a:rPr lang="es-ES" sz="1600" b="1" i="1" dirty="0">
                <a:latin typeface="+mn-lt"/>
              </a:rPr>
              <a:t> </a:t>
            </a:r>
          </a:p>
          <a:p>
            <a:pPr>
              <a:defRPr/>
            </a:pPr>
            <a:r>
              <a:rPr lang="es-ES" sz="1600" b="1" i="1" dirty="0">
                <a:latin typeface="+mn-lt"/>
              </a:rPr>
              <a:t>Frente a la competencia es tener un valor agregado importante y  hacer un factor diferenciador.”</a:t>
            </a:r>
            <a:endParaRPr lang="es-ES" sz="1600" b="1" dirty="0">
              <a:latin typeface="+mn-lt"/>
            </a:endParaRPr>
          </a:p>
          <a:p>
            <a:pPr>
              <a:defRPr/>
            </a:pPr>
            <a:endParaRPr lang="es-ES" dirty="0"/>
          </a:p>
        </p:txBody>
      </p:sp>
      <p:sp>
        <p:nvSpPr>
          <p:cNvPr id="23583" name="39 CuadroTexto"/>
          <p:cNvSpPr txBox="1">
            <a:spLocks noChangeArrowheads="1"/>
          </p:cNvSpPr>
          <p:nvPr/>
        </p:nvSpPr>
        <p:spPr bwMode="auto">
          <a:xfrm>
            <a:off x="0" y="404813"/>
            <a:ext cx="4000500" cy="523875"/>
          </a:xfrm>
          <a:prstGeom prst="rect">
            <a:avLst/>
          </a:prstGeom>
          <a:solidFill>
            <a:srgbClr val="800080"/>
          </a:solidFill>
          <a:ln w="9525">
            <a:noFill/>
            <a:miter lim="800000"/>
            <a:headEnd/>
            <a:tailEnd/>
          </a:ln>
        </p:spPr>
        <p:txBody>
          <a:bodyPr>
            <a:spAutoFit/>
          </a:bodyPr>
          <a:lstStyle/>
          <a:p>
            <a:r>
              <a:rPr lang="es-ES" sz="2800">
                <a:solidFill>
                  <a:schemeClr val="bg1"/>
                </a:solidFill>
                <a:latin typeface="Calibri" pitchFamily="34" charset="0"/>
              </a:rPr>
              <a:t>ENTIDADES  NACIONALES</a:t>
            </a:r>
          </a:p>
        </p:txBody>
      </p:sp>
      <p:pic>
        <p:nvPicPr>
          <p:cNvPr id="23584" name="rg_hi" descr="http://t0.gstatic.com/images?q=tbn:ANd9GcTGLvQIC-og7CrEFHYdMZKz5dHqec7gVRyLZUxCGdRDp9RtA-g0"/>
          <p:cNvPicPr>
            <a:picLocks noChangeAspect="1" noChangeArrowheads="1"/>
          </p:cNvPicPr>
          <p:nvPr/>
        </p:nvPicPr>
        <p:blipFill>
          <a:blip r:embed="rId5" cstate="print"/>
          <a:srcRect/>
          <a:stretch>
            <a:fillRect/>
          </a:stretch>
        </p:blipFill>
        <p:spPr bwMode="auto">
          <a:xfrm>
            <a:off x="393700" y="2058988"/>
            <a:ext cx="1963738" cy="3084512"/>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3" descr="C:\Users\Lalis\Desktop\a.png"/>
          <p:cNvPicPr>
            <a:picLocks noChangeAspect="1" noChangeArrowheads="1"/>
          </p:cNvPicPr>
          <p:nvPr/>
        </p:nvPicPr>
        <p:blipFill>
          <a:blip r:embed="rId3" cstate="print"/>
          <a:srcRect/>
          <a:stretch>
            <a:fillRect/>
          </a:stretch>
        </p:blipFill>
        <p:spPr bwMode="auto">
          <a:xfrm>
            <a:off x="0" y="0"/>
            <a:ext cx="9144000" cy="6894513"/>
          </a:xfrm>
          <a:prstGeom prst="rect">
            <a:avLst/>
          </a:prstGeom>
          <a:noFill/>
          <a:ln w="9525">
            <a:noFill/>
            <a:miter lim="800000"/>
            <a:headEnd/>
            <a:tailEnd/>
          </a:ln>
        </p:spPr>
      </p:pic>
      <p:pic>
        <p:nvPicPr>
          <p:cNvPr id="24579" name="Picture 2" descr="C:\Users\Lalis\Desktop\Figura.png"/>
          <p:cNvPicPr>
            <a:picLocks noChangeAspect="1" noChangeArrowheads="1"/>
          </p:cNvPicPr>
          <p:nvPr/>
        </p:nvPicPr>
        <p:blipFill>
          <a:blip r:embed="rId4" cstate="print"/>
          <a:srcRect/>
          <a:stretch>
            <a:fillRect/>
          </a:stretch>
        </p:blipFill>
        <p:spPr bwMode="auto">
          <a:xfrm>
            <a:off x="8748713" y="908050"/>
            <a:ext cx="282575" cy="739775"/>
          </a:xfrm>
          <a:prstGeom prst="rect">
            <a:avLst/>
          </a:prstGeom>
          <a:noFill/>
          <a:ln w="9525">
            <a:noFill/>
            <a:miter lim="800000"/>
            <a:headEnd/>
            <a:tailEnd/>
          </a:ln>
        </p:spPr>
      </p:pic>
      <p:pic>
        <p:nvPicPr>
          <p:cNvPr id="24580" name="Picture 2" descr="C:\Users\Lalis\Desktop\Figura.png"/>
          <p:cNvPicPr>
            <a:picLocks noChangeAspect="1" noChangeArrowheads="1"/>
          </p:cNvPicPr>
          <p:nvPr/>
        </p:nvPicPr>
        <p:blipFill>
          <a:blip r:embed="rId4" cstate="print"/>
          <a:srcRect/>
          <a:stretch>
            <a:fillRect/>
          </a:stretch>
        </p:blipFill>
        <p:spPr bwMode="auto">
          <a:xfrm>
            <a:off x="8748713" y="1773238"/>
            <a:ext cx="282575" cy="738187"/>
          </a:xfrm>
          <a:prstGeom prst="rect">
            <a:avLst/>
          </a:prstGeom>
          <a:noFill/>
          <a:ln w="9525">
            <a:noFill/>
            <a:miter lim="800000"/>
            <a:headEnd/>
            <a:tailEnd/>
          </a:ln>
        </p:spPr>
      </p:pic>
      <p:pic>
        <p:nvPicPr>
          <p:cNvPr id="24581" name="Picture 2" descr="C:\Users\Lalis\Desktop\Figura.png"/>
          <p:cNvPicPr>
            <a:picLocks noChangeAspect="1" noChangeArrowheads="1"/>
          </p:cNvPicPr>
          <p:nvPr/>
        </p:nvPicPr>
        <p:blipFill>
          <a:blip r:embed="rId4" cstate="print"/>
          <a:srcRect/>
          <a:stretch>
            <a:fillRect/>
          </a:stretch>
        </p:blipFill>
        <p:spPr bwMode="auto">
          <a:xfrm>
            <a:off x="8753475" y="6073775"/>
            <a:ext cx="282575" cy="739775"/>
          </a:xfrm>
          <a:prstGeom prst="rect">
            <a:avLst/>
          </a:prstGeom>
          <a:noFill/>
          <a:ln w="9525">
            <a:noFill/>
            <a:miter lim="800000"/>
            <a:headEnd/>
            <a:tailEnd/>
          </a:ln>
        </p:spPr>
      </p:pic>
      <p:pic>
        <p:nvPicPr>
          <p:cNvPr id="24582" name="Picture 2" descr="C:\Users\Lalis\Desktop\Figura.png"/>
          <p:cNvPicPr>
            <a:picLocks noChangeAspect="1" noChangeArrowheads="1"/>
          </p:cNvPicPr>
          <p:nvPr/>
        </p:nvPicPr>
        <p:blipFill>
          <a:blip r:embed="rId4" cstate="print"/>
          <a:srcRect/>
          <a:stretch>
            <a:fillRect/>
          </a:stretch>
        </p:blipFill>
        <p:spPr bwMode="auto">
          <a:xfrm>
            <a:off x="8748713" y="2636838"/>
            <a:ext cx="282575" cy="739775"/>
          </a:xfrm>
          <a:prstGeom prst="rect">
            <a:avLst/>
          </a:prstGeom>
          <a:noFill/>
          <a:ln w="9525">
            <a:noFill/>
            <a:miter lim="800000"/>
            <a:headEnd/>
            <a:tailEnd/>
          </a:ln>
        </p:spPr>
      </p:pic>
      <p:pic>
        <p:nvPicPr>
          <p:cNvPr id="24583" name="Picture 2" descr="C:\Users\Lalis\Desktop\Figura.png"/>
          <p:cNvPicPr>
            <a:picLocks noChangeAspect="1" noChangeArrowheads="1"/>
          </p:cNvPicPr>
          <p:nvPr/>
        </p:nvPicPr>
        <p:blipFill>
          <a:blip r:embed="rId4" cstate="print"/>
          <a:srcRect/>
          <a:stretch>
            <a:fillRect/>
          </a:stretch>
        </p:blipFill>
        <p:spPr bwMode="auto">
          <a:xfrm>
            <a:off x="8748713" y="6073775"/>
            <a:ext cx="282575" cy="739775"/>
          </a:xfrm>
          <a:prstGeom prst="rect">
            <a:avLst/>
          </a:prstGeom>
          <a:noFill/>
          <a:ln w="9525">
            <a:noFill/>
            <a:miter lim="800000"/>
            <a:headEnd/>
            <a:tailEnd/>
          </a:ln>
        </p:spPr>
      </p:pic>
      <p:pic>
        <p:nvPicPr>
          <p:cNvPr id="24584" name="Picture 2" descr="C:\Users\Lalis\Desktop\Figura.png"/>
          <p:cNvPicPr>
            <a:picLocks noChangeAspect="1" noChangeArrowheads="1"/>
          </p:cNvPicPr>
          <p:nvPr/>
        </p:nvPicPr>
        <p:blipFill>
          <a:blip r:embed="rId4" cstate="print"/>
          <a:srcRect/>
          <a:stretch>
            <a:fillRect/>
          </a:stretch>
        </p:blipFill>
        <p:spPr bwMode="auto">
          <a:xfrm>
            <a:off x="8748713" y="3500438"/>
            <a:ext cx="282575" cy="739775"/>
          </a:xfrm>
          <a:prstGeom prst="rect">
            <a:avLst/>
          </a:prstGeom>
          <a:noFill/>
          <a:ln w="9525">
            <a:noFill/>
            <a:miter lim="800000"/>
            <a:headEnd/>
            <a:tailEnd/>
          </a:ln>
        </p:spPr>
      </p:pic>
      <p:pic>
        <p:nvPicPr>
          <p:cNvPr id="24585" name="Picture 2" descr="C:\Users\Lalis\Desktop\Figura.png"/>
          <p:cNvPicPr>
            <a:picLocks noChangeAspect="1" noChangeArrowheads="1"/>
          </p:cNvPicPr>
          <p:nvPr/>
        </p:nvPicPr>
        <p:blipFill>
          <a:blip r:embed="rId4" cstate="print"/>
          <a:srcRect/>
          <a:stretch>
            <a:fillRect/>
          </a:stretch>
        </p:blipFill>
        <p:spPr bwMode="auto">
          <a:xfrm>
            <a:off x="8748713" y="6073775"/>
            <a:ext cx="282575" cy="739775"/>
          </a:xfrm>
          <a:prstGeom prst="rect">
            <a:avLst/>
          </a:prstGeom>
          <a:noFill/>
          <a:ln w="9525">
            <a:noFill/>
            <a:miter lim="800000"/>
            <a:headEnd/>
            <a:tailEnd/>
          </a:ln>
        </p:spPr>
      </p:pic>
      <p:pic>
        <p:nvPicPr>
          <p:cNvPr id="24586" name="Picture 2" descr="C:\Users\Lalis\Desktop\Figura.png"/>
          <p:cNvPicPr>
            <a:picLocks noChangeAspect="1" noChangeArrowheads="1"/>
          </p:cNvPicPr>
          <p:nvPr/>
        </p:nvPicPr>
        <p:blipFill>
          <a:blip r:embed="rId4" cstate="print"/>
          <a:srcRect/>
          <a:stretch>
            <a:fillRect/>
          </a:stretch>
        </p:blipFill>
        <p:spPr bwMode="auto">
          <a:xfrm>
            <a:off x="8753475" y="4365625"/>
            <a:ext cx="282575" cy="738188"/>
          </a:xfrm>
          <a:prstGeom prst="rect">
            <a:avLst/>
          </a:prstGeom>
          <a:noFill/>
          <a:ln w="9525">
            <a:noFill/>
            <a:miter lim="800000"/>
            <a:headEnd/>
            <a:tailEnd/>
          </a:ln>
        </p:spPr>
      </p:pic>
      <p:pic>
        <p:nvPicPr>
          <p:cNvPr id="24587" name="Picture 2" descr="C:\Users\Lalis\Desktop\Figura.png"/>
          <p:cNvPicPr>
            <a:picLocks noChangeAspect="1" noChangeArrowheads="1"/>
          </p:cNvPicPr>
          <p:nvPr/>
        </p:nvPicPr>
        <p:blipFill>
          <a:blip r:embed="rId4" cstate="print"/>
          <a:srcRect/>
          <a:stretch>
            <a:fillRect/>
          </a:stretch>
        </p:blipFill>
        <p:spPr bwMode="auto">
          <a:xfrm>
            <a:off x="8748713" y="5229225"/>
            <a:ext cx="282575" cy="739775"/>
          </a:xfrm>
          <a:prstGeom prst="rect">
            <a:avLst/>
          </a:prstGeom>
          <a:noFill/>
          <a:ln w="9525">
            <a:noFill/>
            <a:miter lim="800000"/>
            <a:headEnd/>
            <a:tailEnd/>
          </a:ln>
        </p:spPr>
      </p:pic>
      <p:pic>
        <p:nvPicPr>
          <p:cNvPr id="24588" name="Picture 2" descr="C:\Users\Lalis\Desktop\Figura.png"/>
          <p:cNvPicPr>
            <a:picLocks noChangeAspect="1" noChangeArrowheads="1"/>
          </p:cNvPicPr>
          <p:nvPr/>
        </p:nvPicPr>
        <p:blipFill>
          <a:blip r:embed="rId4" cstate="print"/>
          <a:srcRect/>
          <a:stretch>
            <a:fillRect/>
          </a:stretch>
        </p:blipFill>
        <p:spPr bwMode="auto">
          <a:xfrm>
            <a:off x="8748713" y="6073775"/>
            <a:ext cx="282575" cy="739775"/>
          </a:xfrm>
          <a:prstGeom prst="rect">
            <a:avLst/>
          </a:prstGeom>
          <a:noFill/>
          <a:ln w="9525">
            <a:noFill/>
            <a:miter lim="800000"/>
            <a:headEnd/>
            <a:tailEnd/>
          </a:ln>
        </p:spPr>
      </p:pic>
      <p:pic>
        <p:nvPicPr>
          <p:cNvPr id="24589" name="Picture 2" descr="C:\Users\Lalis\Desktop\Figura.png"/>
          <p:cNvPicPr>
            <a:picLocks noChangeAspect="1" noChangeArrowheads="1"/>
          </p:cNvPicPr>
          <p:nvPr/>
        </p:nvPicPr>
        <p:blipFill>
          <a:blip r:embed="rId4" cstate="print"/>
          <a:srcRect/>
          <a:stretch>
            <a:fillRect/>
          </a:stretch>
        </p:blipFill>
        <p:spPr bwMode="auto">
          <a:xfrm>
            <a:off x="8748713" y="5229225"/>
            <a:ext cx="282575" cy="739775"/>
          </a:xfrm>
          <a:prstGeom prst="rect">
            <a:avLst/>
          </a:prstGeom>
          <a:noFill/>
          <a:ln w="9525">
            <a:noFill/>
            <a:miter lim="800000"/>
            <a:headEnd/>
            <a:tailEnd/>
          </a:ln>
        </p:spPr>
      </p:pic>
      <p:pic>
        <p:nvPicPr>
          <p:cNvPr id="24590" name="Picture 2" descr="C:\Users\Lalis\Desktop\Figura.png"/>
          <p:cNvPicPr>
            <a:picLocks noChangeAspect="1" noChangeArrowheads="1"/>
          </p:cNvPicPr>
          <p:nvPr/>
        </p:nvPicPr>
        <p:blipFill>
          <a:blip r:embed="rId4" cstate="print"/>
          <a:srcRect/>
          <a:stretch>
            <a:fillRect/>
          </a:stretch>
        </p:blipFill>
        <p:spPr bwMode="auto">
          <a:xfrm>
            <a:off x="8748713" y="5229225"/>
            <a:ext cx="282575" cy="739775"/>
          </a:xfrm>
          <a:prstGeom prst="rect">
            <a:avLst/>
          </a:prstGeom>
          <a:noFill/>
          <a:ln w="9525">
            <a:noFill/>
            <a:miter lim="800000"/>
            <a:headEnd/>
            <a:tailEnd/>
          </a:ln>
        </p:spPr>
      </p:pic>
      <p:pic>
        <p:nvPicPr>
          <p:cNvPr id="24591" name="Picture 2" descr="C:\Users\Lalis\Desktop\Figura.png"/>
          <p:cNvPicPr>
            <a:picLocks noChangeAspect="1" noChangeArrowheads="1"/>
          </p:cNvPicPr>
          <p:nvPr/>
        </p:nvPicPr>
        <p:blipFill>
          <a:blip r:embed="rId4" cstate="print"/>
          <a:srcRect/>
          <a:stretch>
            <a:fillRect/>
          </a:stretch>
        </p:blipFill>
        <p:spPr bwMode="auto">
          <a:xfrm>
            <a:off x="8748713" y="4365625"/>
            <a:ext cx="282575" cy="738188"/>
          </a:xfrm>
          <a:prstGeom prst="rect">
            <a:avLst/>
          </a:prstGeom>
          <a:noFill/>
          <a:ln w="9525">
            <a:noFill/>
            <a:miter lim="800000"/>
            <a:headEnd/>
            <a:tailEnd/>
          </a:ln>
        </p:spPr>
      </p:pic>
      <p:pic>
        <p:nvPicPr>
          <p:cNvPr id="24592" name="Picture 2" descr="C:\Users\Lalis\Desktop\Figura.png"/>
          <p:cNvPicPr>
            <a:picLocks noChangeAspect="1" noChangeArrowheads="1"/>
          </p:cNvPicPr>
          <p:nvPr/>
        </p:nvPicPr>
        <p:blipFill>
          <a:blip r:embed="rId4" cstate="print"/>
          <a:srcRect/>
          <a:stretch>
            <a:fillRect/>
          </a:stretch>
        </p:blipFill>
        <p:spPr bwMode="auto">
          <a:xfrm>
            <a:off x="8748713" y="6092825"/>
            <a:ext cx="282575" cy="739775"/>
          </a:xfrm>
          <a:prstGeom prst="rect">
            <a:avLst/>
          </a:prstGeom>
          <a:noFill/>
          <a:ln w="9525">
            <a:noFill/>
            <a:miter lim="800000"/>
            <a:headEnd/>
            <a:tailEnd/>
          </a:ln>
        </p:spPr>
      </p:pic>
      <p:pic>
        <p:nvPicPr>
          <p:cNvPr id="24593" name="Picture 2" descr="C:\Users\Lalis\Desktop\Figura.png"/>
          <p:cNvPicPr>
            <a:picLocks noChangeAspect="1" noChangeArrowheads="1"/>
          </p:cNvPicPr>
          <p:nvPr/>
        </p:nvPicPr>
        <p:blipFill>
          <a:blip r:embed="rId4" cstate="print"/>
          <a:srcRect/>
          <a:stretch>
            <a:fillRect/>
          </a:stretch>
        </p:blipFill>
        <p:spPr bwMode="auto">
          <a:xfrm>
            <a:off x="8748713" y="5229225"/>
            <a:ext cx="282575" cy="739775"/>
          </a:xfrm>
          <a:prstGeom prst="rect">
            <a:avLst/>
          </a:prstGeom>
          <a:noFill/>
          <a:ln w="9525">
            <a:noFill/>
            <a:miter lim="800000"/>
            <a:headEnd/>
            <a:tailEnd/>
          </a:ln>
        </p:spPr>
      </p:pic>
      <p:pic>
        <p:nvPicPr>
          <p:cNvPr id="24594" name="Picture 2" descr="C:\Users\Lalis\Desktop\Figura.png"/>
          <p:cNvPicPr>
            <a:picLocks noChangeAspect="1" noChangeArrowheads="1"/>
          </p:cNvPicPr>
          <p:nvPr/>
        </p:nvPicPr>
        <p:blipFill>
          <a:blip r:embed="rId4" cstate="print"/>
          <a:srcRect/>
          <a:stretch>
            <a:fillRect/>
          </a:stretch>
        </p:blipFill>
        <p:spPr bwMode="auto">
          <a:xfrm>
            <a:off x="8748713" y="4365625"/>
            <a:ext cx="282575" cy="738188"/>
          </a:xfrm>
          <a:prstGeom prst="rect">
            <a:avLst/>
          </a:prstGeom>
          <a:noFill/>
          <a:ln w="9525">
            <a:noFill/>
            <a:miter lim="800000"/>
            <a:headEnd/>
            <a:tailEnd/>
          </a:ln>
        </p:spPr>
      </p:pic>
      <p:pic>
        <p:nvPicPr>
          <p:cNvPr id="24595" name="Picture 2" descr="C:\Users\Lalis\Desktop\Figura.png"/>
          <p:cNvPicPr>
            <a:picLocks noChangeAspect="1" noChangeArrowheads="1"/>
          </p:cNvPicPr>
          <p:nvPr/>
        </p:nvPicPr>
        <p:blipFill>
          <a:blip r:embed="rId4" cstate="print"/>
          <a:srcRect/>
          <a:stretch>
            <a:fillRect/>
          </a:stretch>
        </p:blipFill>
        <p:spPr bwMode="auto">
          <a:xfrm>
            <a:off x="8748713" y="3500438"/>
            <a:ext cx="282575" cy="739775"/>
          </a:xfrm>
          <a:prstGeom prst="rect">
            <a:avLst/>
          </a:prstGeom>
          <a:noFill/>
          <a:ln w="9525">
            <a:noFill/>
            <a:miter lim="800000"/>
            <a:headEnd/>
            <a:tailEnd/>
          </a:ln>
        </p:spPr>
      </p:pic>
      <p:pic>
        <p:nvPicPr>
          <p:cNvPr id="24596" name="Picture 2" descr="C:\Users\Lalis\Desktop\Figura.png"/>
          <p:cNvPicPr>
            <a:picLocks noChangeAspect="1" noChangeArrowheads="1"/>
          </p:cNvPicPr>
          <p:nvPr/>
        </p:nvPicPr>
        <p:blipFill>
          <a:blip r:embed="rId4" cstate="print"/>
          <a:srcRect/>
          <a:stretch>
            <a:fillRect/>
          </a:stretch>
        </p:blipFill>
        <p:spPr bwMode="auto">
          <a:xfrm>
            <a:off x="8748713" y="3500438"/>
            <a:ext cx="282575" cy="739775"/>
          </a:xfrm>
          <a:prstGeom prst="rect">
            <a:avLst/>
          </a:prstGeom>
          <a:noFill/>
          <a:ln w="9525">
            <a:noFill/>
            <a:miter lim="800000"/>
            <a:headEnd/>
            <a:tailEnd/>
          </a:ln>
        </p:spPr>
      </p:pic>
      <p:pic>
        <p:nvPicPr>
          <p:cNvPr id="24597" name="Picture 2" descr="C:\Users\Lalis\Desktop\Figura.png"/>
          <p:cNvPicPr>
            <a:picLocks noChangeAspect="1" noChangeArrowheads="1"/>
          </p:cNvPicPr>
          <p:nvPr/>
        </p:nvPicPr>
        <p:blipFill>
          <a:blip r:embed="rId4" cstate="print"/>
          <a:srcRect/>
          <a:stretch>
            <a:fillRect/>
          </a:stretch>
        </p:blipFill>
        <p:spPr bwMode="auto">
          <a:xfrm>
            <a:off x="8748713" y="2636838"/>
            <a:ext cx="282575" cy="739775"/>
          </a:xfrm>
          <a:prstGeom prst="rect">
            <a:avLst/>
          </a:prstGeom>
          <a:noFill/>
          <a:ln w="9525">
            <a:noFill/>
            <a:miter lim="800000"/>
            <a:headEnd/>
            <a:tailEnd/>
          </a:ln>
        </p:spPr>
      </p:pic>
      <p:pic>
        <p:nvPicPr>
          <p:cNvPr id="24598" name="Picture 2" descr="C:\Users\Lalis\Desktop\Figura.png"/>
          <p:cNvPicPr>
            <a:picLocks noChangeAspect="1" noChangeArrowheads="1"/>
          </p:cNvPicPr>
          <p:nvPr/>
        </p:nvPicPr>
        <p:blipFill>
          <a:blip r:embed="rId4" cstate="print"/>
          <a:srcRect/>
          <a:stretch>
            <a:fillRect/>
          </a:stretch>
        </p:blipFill>
        <p:spPr bwMode="auto">
          <a:xfrm>
            <a:off x="8748713" y="6092825"/>
            <a:ext cx="282575" cy="739775"/>
          </a:xfrm>
          <a:prstGeom prst="rect">
            <a:avLst/>
          </a:prstGeom>
          <a:noFill/>
          <a:ln w="9525">
            <a:noFill/>
            <a:miter lim="800000"/>
            <a:headEnd/>
            <a:tailEnd/>
          </a:ln>
        </p:spPr>
      </p:pic>
      <p:pic>
        <p:nvPicPr>
          <p:cNvPr id="24599" name="Picture 2" descr="C:\Users\Lalis\Desktop\Figura.png"/>
          <p:cNvPicPr>
            <a:picLocks noChangeAspect="1" noChangeArrowheads="1"/>
          </p:cNvPicPr>
          <p:nvPr/>
        </p:nvPicPr>
        <p:blipFill>
          <a:blip r:embed="rId4" cstate="print"/>
          <a:srcRect/>
          <a:stretch>
            <a:fillRect/>
          </a:stretch>
        </p:blipFill>
        <p:spPr bwMode="auto">
          <a:xfrm>
            <a:off x="8748713" y="1773238"/>
            <a:ext cx="282575" cy="738187"/>
          </a:xfrm>
          <a:prstGeom prst="rect">
            <a:avLst/>
          </a:prstGeom>
          <a:noFill/>
          <a:ln w="9525">
            <a:noFill/>
            <a:miter lim="800000"/>
            <a:headEnd/>
            <a:tailEnd/>
          </a:ln>
        </p:spPr>
      </p:pic>
      <p:pic>
        <p:nvPicPr>
          <p:cNvPr id="24600" name="Picture 2" descr="C:\Users\Lalis\Desktop\Figura.png"/>
          <p:cNvPicPr>
            <a:picLocks noChangeAspect="1" noChangeArrowheads="1"/>
          </p:cNvPicPr>
          <p:nvPr/>
        </p:nvPicPr>
        <p:blipFill>
          <a:blip r:embed="rId4" cstate="print"/>
          <a:srcRect/>
          <a:stretch>
            <a:fillRect/>
          </a:stretch>
        </p:blipFill>
        <p:spPr bwMode="auto">
          <a:xfrm>
            <a:off x="8748713" y="4365625"/>
            <a:ext cx="282575" cy="738188"/>
          </a:xfrm>
          <a:prstGeom prst="rect">
            <a:avLst/>
          </a:prstGeom>
          <a:noFill/>
          <a:ln w="9525">
            <a:noFill/>
            <a:miter lim="800000"/>
            <a:headEnd/>
            <a:tailEnd/>
          </a:ln>
        </p:spPr>
      </p:pic>
      <p:sp>
        <p:nvSpPr>
          <p:cNvPr id="38" name="37 Rectángulo"/>
          <p:cNvSpPr/>
          <p:nvPr/>
        </p:nvSpPr>
        <p:spPr>
          <a:xfrm>
            <a:off x="107950" y="6021388"/>
            <a:ext cx="395288" cy="18891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39" name="38 Rectángulo"/>
          <p:cNvSpPr/>
          <p:nvPr/>
        </p:nvSpPr>
        <p:spPr>
          <a:xfrm>
            <a:off x="107950" y="6308725"/>
            <a:ext cx="395288" cy="188913"/>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2" name="41 Rectángulo"/>
          <p:cNvSpPr/>
          <p:nvPr/>
        </p:nvSpPr>
        <p:spPr>
          <a:xfrm>
            <a:off x="107950" y="6624638"/>
            <a:ext cx="395288" cy="188912"/>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grpSp>
        <p:nvGrpSpPr>
          <p:cNvPr id="2" name="32 Grupo"/>
          <p:cNvGrpSpPr/>
          <p:nvPr/>
        </p:nvGrpSpPr>
        <p:grpSpPr>
          <a:xfrm>
            <a:off x="1714480" y="1000108"/>
            <a:ext cx="5643602" cy="623610"/>
            <a:chOff x="0" y="0"/>
            <a:chExt cx="5643602" cy="623610"/>
          </a:xfrm>
          <a:scene3d>
            <a:camera prst="orthographicFront"/>
            <a:lightRig rig="threePt" dir="t">
              <a:rot lat="0" lon="0" rev="7500000"/>
            </a:lightRig>
          </a:scene3d>
        </p:grpSpPr>
        <p:sp>
          <p:nvSpPr>
            <p:cNvPr id="34" name="33 Rectángulo redondeado"/>
            <p:cNvSpPr/>
            <p:nvPr/>
          </p:nvSpPr>
          <p:spPr>
            <a:xfrm>
              <a:off x="0" y="0"/>
              <a:ext cx="5643602" cy="623610"/>
            </a:xfrm>
            <a:prstGeom prst="roundRect">
              <a:avLst/>
            </a:prstGeom>
            <a:sp3d prstMaterial="plastic">
              <a:bevelT w="127000" h="25400" prst="relaxedInset"/>
            </a:sp3d>
          </p:spPr>
          <p:style>
            <a:lnRef idx="0">
              <a:schemeClr val="lt1">
                <a:hueOff val="0"/>
                <a:satOff val="0"/>
                <a:lumOff val="0"/>
                <a:alphaOff val="0"/>
              </a:schemeClr>
            </a:lnRef>
            <a:fillRef idx="3">
              <a:schemeClr val="accent5">
                <a:hueOff val="0"/>
                <a:satOff val="0"/>
                <a:lumOff val="0"/>
                <a:alphaOff val="0"/>
              </a:schemeClr>
            </a:fillRef>
            <a:effectRef idx="2">
              <a:schemeClr val="accent5">
                <a:hueOff val="0"/>
                <a:satOff val="0"/>
                <a:lumOff val="0"/>
                <a:alphaOff val="0"/>
              </a:schemeClr>
            </a:effectRef>
            <a:fontRef idx="minor">
              <a:schemeClr val="lt1"/>
            </a:fontRef>
          </p:style>
        </p:sp>
        <p:sp>
          <p:nvSpPr>
            <p:cNvPr id="35" name="34 Rectángulo"/>
            <p:cNvSpPr/>
            <p:nvPr/>
          </p:nvSpPr>
          <p:spPr>
            <a:xfrm>
              <a:off x="30442" y="30442"/>
              <a:ext cx="5582718" cy="562726"/>
            </a:xfrm>
            <a:prstGeom prst="rect">
              <a:avLst/>
            </a:prstGeom>
            <a:sp3d/>
          </p:spPr>
          <p:style>
            <a:lnRef idx="0">
              <a:scrgbClr r="0" g="0" b="0"/>
            </a:lnRef>
            <a:fillRef idx="0">
              <a:scrgbClr r="0" g="0" b="0"/>
            </a:fillRef>
            <a:effectRef idx="0">
              <a:scrgbClr r="0" g="0" b="0"/>
            </a:effectRef>
            <a:fontRef idx="minor">
              <a:schemeClr val="lt1"/>
            </a:fontRef>
          </p:style>
          <p:txBody>
            <a:bodyPr lIns="99060" tIns="99060" rIns="99060" bIns="99060" spcCol="1270" anchor="ctr"/>
            <a:lstStyle/>
            <a:p>
              <a:pPr algn="ctr" defTabSz="1155700">
                <a:lnSpc>
                  <a:spcPct val="90000"/>
                </a:lnSpc>
                <a:spcAft>
                  <a:spcPct val="35000"/>
                </a:spcAft>
                <a:defRPr/>
              </a:pPr>
              <a:r>
                <a:rPr lang="es-CO" sz="2400" b="1" dirty="0" smtClean="0"/>
                <a:t>2.3.2.8</a:t>
              </a:r>
              <a:r>
                <a:rPr lang="es-CO" sz="2600" b="1" dirty="0" smtClean="0"/>
                <a:t>. </a:t>
              </a:r>
              <a:r>
                <a:rPr lang="es-CO" sz="2600" b="1" dirty="0"/>
                <a:t>Beneficios</a:t>
              </a:r>
              <a:endParaRPr lang="es-ES" sz="2600" dirty="0"/>
            </a:p>
          </p:txBody>
        </p:sp>
      </p:grpSp>
      <p:graphicFrame>
        <p:nvGraphicFramePr>
          <p:cNvPr id="46" name="45 Tabla"/>
          <p:cNvGraphicFramePr>
            <a:graphicFrameLocks noGrp="1"/>
          </p:cNvGraphicFramePr>
          <p:nvPr/>
        </p:nvGraphicFramePr>
        <p:xfrm>
          <a:off x="571500" y="1857375"/>
          <a:ext cx="7786742" cy="4395738"/>
        </p:xfrm>
        <a:graphic>
          <a:graphicData uri="http://schemas.openxmlformats.org/drawingml/2006/table">
            <a:tbl>
              <a:tblPr/>
              <a:tblGrid>
                <a:gridCol w="1893107"/>
                <a:gridCol w="1964545"/>
                <a:gridCol w="1964545"/>
                <a:gridCol w="1964545"/>
              </a:tblGrid>
              <a:tr h="250959">
                <a:tc gridSpan="4">
                  <a:txBody>
                    <a:bodyPr/>
                    <a:lstStyle/>
                    <a:p>
                      <a:pPr algn="ctr">
                        <a:lnSpc>
                          <a:spcPct val="115000"/>
                        </a:lnSpc>
                        <a:spcAft>
                          <a:spcPts val="0"/>
                        </a:spcAft>
                      </a:pPr>
                      <a:r>
                        <a:rPr lang="es-ES" sz="1400" b="1" dirty="0">
                          <a:solidFill>
                            <a:srgbClr val="FFFFFF"/>
                          </a:solidFill>
                          <a:latin typeface="+mn-lt"/>
                          <a:ea typeface="Times New Roman"/>
                          <a:cs typeface="Times New Roman"/>
                        </a:rPr>
                        <a:t>Entidades Nacionales: Beneficios con los datos abiertos</a:t>
                      </a:r>
                      <a:endParaRPr lang="es-ES" sz="1400" b="1" dirty="0">
                        <a:latin typeface="+mn-lt"/>
                        <a:ea typeface="Calibri"/>
                        <a:cs typeface="Times New Roman"/>
                      </a:endParaRPr>
                    </a:p>
                  </a:txBody>
                  <a:tcPr marL="37830" marR="37830" marT="0" marB="0" anchor="b">
                    <a:lnL>
                      <a:noFill/>
                    </a:lnL>
                    <a:lnR>
                      <a:noFill/>
                    </a:lnR>
                    <a:lnT>
                      <a:noFill/>
                    </a:lnT>
                    <a:lnB>
                      <a:noFill/>
                    </a:lnB>
                    <a:solidFill>
                      <a:srgbClr val="4F81BD"/>
                    </a:solidFill>
                  </a:tcPr>
                </a:tc>
                <a:tc hMerge="1">
                  <a:txBody>
                    <a:bodyPr/>
                    <a:lstStyle/>
                    <a:p>
                      <a:endParaRPr lang="es-ES"/>
                    </a:p>
                  </a:txBody>
                  <a:tcPr/>
                </a:tc>
                <a:tc hMerge="1">
                  <a:txBody>
                    <a:bodyPr/>
                    <a:lstStyle/>
                    <a:p>
                      <a:endParaRPr lang="es-ES"/>
                    </a:p>
                  </a:txBody>
                  <a:tcPr/>
                </a:tc>
                <a:tc hMerge="1">
                  <a:txBody>
                    <a:bodyPr/>
                    <a:lstStyle/>
                    <a:p>
                      <a:endParaRPr lang="es-ES"/>
                    </a:p>
                  </a:txBody>
                  <a:tcPr/>
                </a:tc>
              </a:tr>
              <a:tr h="203135">
                <a:tc>
                  <a:txBody>
                    <a:bodyPr/>
                    <a:lstStyle/>
                    <a:p>
                      <a:endParaRPr lang="es-ES" sz="1400" b="1">
                        <a:latin typeface="+mn-lt"/>
                        <a:ea typeface="Times New Roman"/>
                        <a:cs typeface="Times New Roman"/>
                      </a:endParaRPr>
                    </a:p>
                  </a:txBody>
                  <a:tcPr marL="37830" marR="37830" marT="0" marB="0" anchor="b">
                    <a:lnL>
                      <a:noFill/>
                    </a:lnL>
                    <a:lnR>
                      <a:noFill/>
                    </a:lnR>
                    <a:lnT>
                      <a:noFill/>
                    </a:lnT>
                    <a:lnB>
                      <a:noFill/>
                    </a:lnB>
                  </a:tcPr>
                </a:tc>
                <a:tc>
                  <a:txBody>
                    <a:bodyPr/>
                    <a:lstStyle/>
                    <a:p>
                      <a:endParaRPr lang="es-ES" sz="1400" b="1">
                        <a:latin typeface="+mn-lt"/>
                        <a:ea typeface="Times New Roman"/>
                        <a:cs typeface="Times New Roman"/>
                      </a:endParaRPr>
                    </a:p>
                  </a:txBody>
                  <a:tcPr marL="37830" marR="37830" marT="0" marB="0" anchor="b">
                    <a:lnL>
                      <a:noFill/>
                    </a:lnL>
                    <a:lnR>
                      <a:noFill/>
                    </a:lnR>
                    <a:lnT>
                      <a:noFill/>
                    </a:lnT>
                    <a:lnB>
                      <a:noFill/>
                    </a:lnB>
                  </a:tcPr>
                </a:tc>
                <a:tc>
                  <a:txBody>
                    <a:bodyPr/>
                    <a:lstStyle/>
                    <a:p>
                      <a:endParaRPr lang="es-ES" sz="1400" b="1">
                        <a:latin typeface="+mn-lt"/>
                        <a:ea typeface="Times New Roman"/>
                        <a:cs typeface="Times New Roman"/>
                      </a:endParaRPr>
                    </a:p>
                  </a:txBody>
                  <a:tcPr marL="37830" marR="37830" marT="0" marB="0" anchor="b">
                    <a:lnL>
                      <a:noFill/>
                    </a:lnL>
                    <a:lnR>
                      <a:noFill/>
                    </a:lnR>
                    <a:lnT>
                      <a:noFill/>
                    </a:lnT>
                    <a:lnB>
                      <a:noFill/>
                    </a:lnB>
                  </a:tcPr>
                </a:tc>
                <a:tc>
                  <a:txBody>
                    <a:bodyPr/>
                    <a:lstStyle/>
                    <a:p>
                      <a:endParaRPr lang="es-ES" sz="1400" b="1">
                        <a:latin typeface="+mn-lt"/>
                        <a:ea typeface="Times New Roman"/>
                        <a:cs typeface="Times New Roman"/>
                      </a:endParaRPr>
                    </a:p>
                  </a:txBody>
                  <a:tcPr marL="37830" marR="37830" marT="0" marB="0" anchor="b">
                    <a:lnL>
                      <a:noFill/>
                    </a:lnL>
                    <a:lnR>
                      <a:noFill/>
                    </a:lnR>
                    <a:lnT>
                      <a:noFill/>
                    </a:lnT>
                    <a:lnB>
                      <a:noFill/>
                    </a:lnB>
                  </a:tcPr>
                </a:tc>
              </a:tr>
              <a:tr h="250959">
                <a:tc>
                  <a:txBody>
                    <a:bodyPr/>
                    <a:lstStyle/>
                    <a:p>
                      <a:pPr>
                        <a:lnSpc>
                          <a:spcPct val="115000"/>
                        </a:lnSpc>
                        <a:spcAft>
                          <a:spcPts val="0"/>
                        </a:spcAft>
                      </a:pPr>
                      <a:r>
                        <a:rPr lang="es-ES" sz="1400" b="1">
                          <a:solidFill>
                            <a:srgbClr val="FFFFFF"/>
                          </a:solidFill>
                          <a:latin typeface="+mn-lt"/>
                          <a:ea typeface="Times New Roman"/>
                          <a:cs typeface="Times New Roman"/>
                        </a:rPr>
                        <a:t>Entidad</a:t>
                      </a:r>
                      <a:endParaRPr lang="es-ES" sz="1400" b="1">
                        <a:latin typeface="+mn-lt"/>
                        <a:ea typeface="Calibri"/>
                        <a:cs typeface="Times New Roman"/>
                      </a:endParaRPr>
                    </a:p>
                  </a:txBody>
                  <a:tcPr marL="37830" marR="37830" marT="0" marB="0" anchor="b">
                    <a:lnL>
                      <a:noFill/>
                    </a:lnL>
                    <a:lnR>
                      <a:noFill/>
                    </a:lnR>
                    <a:lnT>
                      <a:noFill/>
                    </a:lnT>
                    <a:lnB>
                      <a:noFill/>
                    </a:lnB>
                    <a:solidFill>
                      <a:srgbClr val="4F81BD"/>
                    </a:solidFill>
                  </a:tcPr>
                </a:tc>
                <a:tc>
                  <a:txBody>
                    <a:bodyPr/>
                    <a:lstStyle/>
                    <a:p>
                      <a:pPr>
                        <a:lnSpc>
                          <a:spcPct val="115000"/>
                        </a:lnSpc>
                        <a:spcAft>
                          <a:spcPts val="0"/>
                        </a:spcAft>
                      </a:pPr>
                      <a:r>
                        <a:rPr lang="es-ES" sz="1400" b="1">
                          <a:solidFill>
                            <a:srgbClr val="FFFFFF"/>
                          </a:solidFill>
                          <a:latin typeface="+mn-lt"/>
                          <a:ea typeface="Times New Roman"/>
                          <a:cs typeface="Times New Roman"/>
                        </a:rPr>
                        <a:t>Comunidad</a:t>
                      </a:r>
                      <a:endParaRPr lang="es-ES" sz="1400" b="1">
                        <a:latin typeface="+mn-lt"/>
                        <a:ea typeface="Calibri"/>
                        <a:cs typeface="Times New Roman"/>
                      </a:endParaRPr>
                    </a:p>
                  </a:txBody>
                  <a:tcPr marL="37830" marR="37830" marT="0" marB="0" anchor="b">
                    <a:lnL>
                      <a:noFill/>
                    </a:lnL>
                    <a:lnR>
                      <a:noFill/>
                    </a:lnR>
                    <a:lnT>
                      <a:noFill/>
                    </a:lnT>
                    <a:lnB>
                      <a:noFill/>
                    </a:lnB>
                    <a:solidFill>
                      <a:srgbClr val="4F81BD"/>
                    </a:solidFill>
                  </a:tcPr>
                </a:tc>
                <a:tc>
                  <a:txBody>
                    <a:bodyPr/>
                    <a:lstStyle/>
                    <a:p>
                      <a:pPr>
                        <a:lnSpc>
                          <a:spcPct val="115000"/>
                        </a:lnSpc>
                        <a:spcAft>
                          <a:spcPts val="0"/>
                        </a:spcAft>
                      </a:pPr>
                      <a:r>
                        <a:rPr lang="es-ES" sz="1400" b="1">
                          <a:solidFill>
                            <a:srgbClr val="FFFFFF"/>
                          </a:solidFill>
                          <a:latin typeface="+mn-lt"/>
                          <a:ea typeface="Times New Roman"/>
                          <a:cs typeface="Times New Roman"/>
                        </a:rPr>
                        <a:t>Gobierno</a:t>
                      </a:r>
                      <a:endParaRPr lang="es-ES" sz="1400" b="1">
                        <a:latin typeface="+mn-lt"/>
                        <a:ea typeface="Calibri"/>
                        <a:cs typeface="Times New Roman"/>
                      </a:endParaRPr>
                    </a:p>
                  </a:txBody>
                  <a:tcPr marL="37830" marR="37830" marT="0" marB="0" anchor="b">
                    <a:lnL>
                      <a:noFill/>
                    </a:lnL>
                    <a:lnR>
                      <a:noFill/>
                    </a:lnR>
                    <a:lnT>
                      <a:noFill/>
                    </a:lnT>
                    <a:lnB>
                      <a:noFill/>
                    </a:lnB>
                    <a:solidFill>
                      <a:srgbClr val="4F81BD"/>
                    </a:solidFill>
                  </a:tcPr>
                </a:tc>
                <a:tc>
                  <a:txBody>
                    <a:bodyPr/>
                    <a:lstStyle/>
                    <a:p>
                      <a:pPr>
                        <a:lnSpc>
                          <a:spcPct val="115000"/>
                        </a:lnSpc>
                        <a:spcAft>
                          <a:spcPts val="0"/>
                        </a:spcAft>
                      </a:pPr>
                      <a:r>
                        <a:rPr lang="es-ES" sz="1400" b="1">
                          <a:solidFill>
                            <a:srgbClr val="FFFFFF"/>
                          </a:solidFill>
                          <a:latin typeface="+mn-lt"/>
                          <a:ea typeface="Times New Roman"/>
                          <a:cs typeface="Times New Roman"/>
                        </a:rPr>
                        <a:t>País</a:t>
                      </a:r>
                      <a:endParaRPr lang="es-ES" sz="1400" b="1">
                        <a:latin typeface="+mn-lt"/>
                        <a:ea typeface="Calibri"/>
                        <a:cs typeface="Times New Roman"/>
                      </a:endParaRPr>
                    </a:p>
                  </a:txBody>
                  <a:tcPr marL="37830" marR="37830" marT="0" marB="0" anchor="b">
                    <a:lnL>
                      <a:noFill/>
                    </a:lnL>
                    <a:lnR>
                      <a:noFill/>
                    </a:lnR>
                    <a:lnT>
                      <a:noFill/>
                    </a:lnT>
                    <a:lnB>
                      <a:noFill/>
                    </a:lnB>
                    <a:solidFill>
                      <a:srgbClr val="4F81BD"/>
                    </a:solidFill>
                  </a:tcPr>
                </a:tc>
              </a:tr>
              <a:tr h="1708658">
                <a:tc>
                  <a:txBody>
                    <a:bodyPr/>
                    <a:lstStyle/>
                    <a:p>
                      <a:pPr>
                        <a:lnSpc>
                          <a:spcPct val="115000"/>
                        </a:lnSpc>
                        <a:spcAft>
                          <a:spcPts val="0"/>
                        </a:spcAft>
                      </a:pPr>
                      <a:r>
                        <a:rPr lang="es-ES" sz="1400" b="1">
                          <a:solidFill>
                            <a:srgbClr val="000000"/>
                          </a:solidFill>
                          <a:latin typeface="+mn-lt"/>
                          <a:ea typeface="Times New Roman"/>
                          <a:cs typeface="Times New Roman"/>
                        </a:rPr>
                        <a:t>A la entidad si se construye aplicaciones de venta de inmuebles</a:t>
                      </a:r>
                      <a:endParaRPr lang="es-ES" sz="1400" b="1">
                        <a:latin typeface="+mn-lt"/>
                        <a:ea typeface="Calibri"/>
                        <a:cs typeface="Times New Roman"/>
                      </a:endParaRPr>
                    </a:p>
                  </a:txBody>
                  <a:tcPr marL="37830" marR="378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93CDDD"/>
                    </a:solidFill>
                  </a:tcPr>
                </a:tc>
                <a:tc>
                  <a:txBody>
                    <a:bodyPr/>
                    <a:lstStyle/>
                    <a:p>
                      <a:pPr>
                        <a:lnSpc>
                          <a:spcPct val="115000"/>
                        </a:lnSpc>
                        <a:spcAft>
                          <a:spcPts val="0"/>
                        </a:spcAft>
                      </a:pPr>
                      <a:r>
                        <a:rPr lang="es-ES" sz="1400" b="1">
                          <a:solidFill>
                            <a:srgbClr val="000000"/>
                          </a:solidFill>
                          <a:latin typeface="+mn-lt"/>
                          <a:ea typeface="Times New Roman"/>
                          <a:cs typeface="Times New Roman"/>
                        </a:rPr>
                        <a:t>La información es poder. A medida que se aceda a la información y si se la puede utilizar, puede ayudar al conocimiento del gobierno y al desarrollo de  muchas oportunidades de negocio de la gente.</a:t>
                      </a:r>
                      <a:endParaRPr lang="es-ES" sz="1400" b="1">
                        <a:latin typeface="+mn-lt"/>
                        <a:ea typeface="Calibri"/>
                        <a:cs typeface="Times New Roman"/>
                      </a:endParaRPr>
                    </a:p>
                  </a:txBody>
                  <a:tcPr marL="37830" marR="378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93CDDD"/>
                    </a:solidFill>
                  </a:tcPr>
                </a:tc>
                <a:tc>
                  <a:txBody>
                    <a:bodyPr/>
                    <a:lstStyle/>
                    <a:p>
                      <a:pPr>
                        <a:lnSpc>
                          <a:spcPct val="115000"/>
                        </a:lnSpc>
                        <a:spcAft>
                          <a:spcPts val="0"/>
                        </a:spcAft>
                      </a:pPr>
                      <a:r>
                        <a:rPr lang="es-ES" sz="1400" b="1">
                          <a:solidFill>
                            <a:srgbClr val="000000"/>
                          </a:solidFill>
                          <a:latin typeface="+mn-lt"/>
                          <a:ea typeface="Times New Roman"/>
                          <a:cs typeface="Times New Roman"/>
                        </a:rPr>
                        <a:t>En la medida que los datos puedan ser tomados para la gestión de la entidad</a:t>
                      </a:r>
                      <a:endParaRPr lang="es-ES" sz="1400" b="1">
                        <a:latin typeface="+mn-lt"/>
                        <a:ea typeface="Calibri"/>
                        <a:cs typeface="Times New Roman"/>
                      </a:endParaRPr>
                    </a:p>
                  </a:txBody>
                  <a:tcPr marL="37830" marR="378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93CDDD"/>
                    </a:solidFill>
                  </a:tcPr>
                </a:tc>
                <a:tc>
                  <a:txBody>
                    <a:bodyPr/>
                    <a:lstStyle/>
                    <a:p>
                      <a:pPr>
                        <a:lnSpc>
                          <a:spcPct val="115000"/>
                        </a:lnSpc>
                        <a:spcAft>
                          <a:spcPts val="0"/>
                        </a:spcAft>
                      </a:pPr>
                      <a:r>
                        <a:rPr lang="es-ES" sz="1400" b="1">
                          <a:solidFill>
                            <a:srgbClr val="000000"/>
                          </a:solidFill>
                          <a:latin typeface="+mn-lt"/>
                          <a:ea typeface="Times New Roman"/>
                          <a:cs typeface="Times New Roman"/>
                        </a:rPr>
                        <a:t>Si la entidad le va bien, al gobierno también y por tanto beneficia al país</a:t>
                      </a:r>
                      <a:endParaRPr lang="es-ES" sz="1400" b="1">
                        <a:latin typeface="+mn-lt"/>
                        <a:ea typeface="Calibri"/>
                        <a:cs typeface="Times New Roman"/>
                      </a:endParaRPr>
                    </a:p>
                  </a:txBody>
                  <a:tcPr marL="37830" marR="378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93CDDD"/>
                    </a:solidFill>
                  </a:tcPr>
                </a:tc>
              </a:tr>
              <a:tr h="1067912">
                <a:tc>
                  <a:txBody>
                    <a:bodyPr/>
                    <a:lstStyle/>
                    <a:p>
                      <a:pPr>
                        <a:lnSpc>
                          <a:spcPct val="115000"/>
                        </a:lnSpc>
                        <a:spcAft>
                          <a:spcPts val="0"/>
                        </a:spcAft>
                      </a:pPr>
                      <a:r>
                        <a:rPr lang="es-ES" sz="1400" b="1">
                          <a:solidFill>
                            <a:srgbClr val="000000"/>
                          </a:solidFill>
                          <a:latin typeface="+mn-lt"/>
                          <a:ea typeface="Times New Roman"/>
                          <a:cs typeface="Times New Roman"/>
                        </a:rPr>
                        <a:t>Beneficia más que al ciudadano a las entidades. El open data va hacia empresas que necesitan información más robusta.</a:t>
                      </a:r>
                      <a:endParaRPr lang="es-ES" sz="1400" b="1">
                        <a:latin typeface="+mn-lt"/>
                        <a:ea typeface="Calibri"/>
                        <a:cs typeface="Times New Roman"/>
                      </a:endParaRPr>
                    </a:p>
                  </a:txBody>
                  <a:tcPr marL="37830" marR="378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c>
                  <a:txBody>
                    <a:bodyPr/>
                    <a:lstStyle/>
                    <a:p>
                      <a:pPr>
                        <a:lnSpc>
                          <a:spcPct val="115000"/>
                        </a:lnSpc>
                        <a:spcAft>
                          <a:spcPts val="0"/>
                        </a:spcAft>
                      </a:pPr>
                      <a:r>
                        <a:rPr lang="es-ES" sz="1400" b="1">
                          <a:solidFill>
                            <a:srgbClr val="000000"/>
                          </a:solidFill>
                          <a:latin typeface="+mn-lt"/>
                          <a:ea typeface="Times New Roman"/>
                          <a:cs typeface="Times New Roman"/>
                        </a:rPr>
                        <a:t>Poner información que pueda ser consultada y no viole la ley para beneficio de terceros, hace la vida más fácil al ciudadano.</a:t>
                      </a:r>
                      <a:endParaRPr lang="es-ES" sz="1400" b="1">
                        <a:latin typeface="+mn-lt"/>
                        <a:ea typeface="Calibri"/>
                        <a:cs typeface="Times New Roman"/>
                      </a:endParaRPr>
                    </a:p>
                  </a:txBody>
                  <a:tcPr marL="37830" marR="378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c>
                  <a:txBody>
                    <a:bodyPr/>
                    <a:lstStyle/>
                    <a:p>
                      <a:pPr>
                        <a:lnSpc>
                          <a:spcPct val="115000"/>
                        </a:lnSpc>
                        <a:spcAft>
                          <a:spcPts val="0"/>
                        </a:spcAft>
                      </a:pPr>
                      <a:r>
                        <a:rPr lang="es-ES" sz="1400" b="1">
                          <a:solidFill>
                            <a:srgbClr val="000000"/>
                          </a:solidFill>
                          <a:latin typeface="+mn-lt"/>
                          <a:ea typeface="Times New Roman"/>
                          <a:cs typeface="Times New Roman"/>
                        </a:rPr>
                        <a:t>Transmitiendo más información de manera más fácil.</a:t>
                      </a:r>
                      <a:endParaRPr lang="es-ES" sz="1400" b="1">
                        <a:latin typeface="+mn-lt"/>
                        <a:ea typeface="Calibri"/>
                        <a:cs typeface="Times New Roman"/>
                      </a:endParaRPr>
                    </a:p>
                  </a:txBody>
                  <a:tcPr marL="37830" marR="378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c>
                  <a:txBody>
                    <a:bodyPr/>
                    <a:lstStyle/>
                    <a:p>
                      <a:pPr>
                        <a:lnSpc>
                          <a:spcPct val="115000"/>
                        </a:lnSpc>
                        <a:spcAft>
                          <a:spcPts val="0"/>
                        </a:spcAft>
                      </a:pPr>
                      <a:r>
                        <a:rPr lang="es-ES" sz="1400" b="1" dirty="0">
                          <a:solidFill>
                            <a:srgbClr val="000000"/>
                          </a:solidFill>
                          <a:latin typeface="+mn-lt"/>
                          <a:ea typeface="Times New Roman"/>
                          <a:cs typeface="Times New Roman"/>
                        </a:rPr>
                        <a:t>Al tener actualizada la información se atrae inversión</a:t>
                      </a:r>
                      <a:endParaRPr lang="es-ES" sz="1400" b="1" dirty="0">
                        <a:latin typeface="+mn-lt"/>
                        <a:ea typeface="Calibri"/>
                        <a:cs typeface="Times New Roman"/>
                      </a:endParaRPr>
                    </a:p>
                  </a:txBody>
                  <a:tcPr marL="37830" marR="378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r>
            </a:tbl>
          </a:graphicData>
        </a:graphic>
      </p:graphicFrame>
      <p:sp>
        <p:nvSpPr>
          <p:cNvPr id="33" name="40 CuadroTexto"/>
          <p:cNvSpPr txBox="1">
            <a:spLocks noChangeArrowheads="1"/>
          </p:cNvSpPr>
          <p:nvPr/>
        </p:nvSpPr>
        <p:spPr bwMode="auto">
          <a:xfrm>
            <a:off x="0" y="404813"/>
            <a:ext cx="6876256" cy="523220"/>
          </a:xfrm>
          <a:prstGeom prst="rect">
            <a:avLst/>
          </a:prstGeom>
          <a:solidFill>
            <a:srgbClr val="800080"/>
          </a:solidFill>
          <a:ln w="9525">
            <a:noFill/>
            <a:miter lim="800000"/>
            <a:headEnd/>
            <a:tailEnd/>
          </a:ln>
        </p:spPr>
        <p:txBody>
          <a:bodyPr wrap="square">
            <a:spAutoFit/>
          </a:bodyPr>
          <a:lstStyle/>
          <a:p>
            <a:r>
              <a:rPr lang="es-ES" sz="2800" dirty="0" smtClean="0">
                <a:solidFill>
                  <a:schemeClr val="bg1"/>
                </a:solidFill>
                <a:latin typeface="Calibri" pitchFamily="34" charset="0"/>
              </a:rPr>
              <a:t>2.3.2. RESULTADOS ENTIDADES  </a:t>
            </a:r>
            <a:r>
              <a:rPr lang="es-ES" sz="2800" dirty="0">
                <a:solidFill>
                  <a:schemeClr val="bg1"/>
                </a:solidFill>
                <a:latin typeface="Calibri" pitchFamily="34" charset="0"/>
              </a:rPr>
              <a:t>NACIONALES</a:t>
            </a: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3" descr="C:\Users\Lalis\Desktop\a.png"/>
          <p:cNvPicPr>
            <a:picLocks noChangeAspect="1" noChangeArrowheads="1"/>
          </p:cNvPicPr>
          <p:nvPr/>
        </p:nvPicPr>
        <p:blipFill>
          <a:blip r:embed="rId3" cstate="print"/>
          <a:srcRect/>
          <a:stretch>
            <a:fillRect/>
          </a:stretch>
        </p:blipFill>
        <p:spPr bwMode="auto">
          <a:xfrm>
            <a:off x="0" y="-36513"/>
            <a:ext cx="9144000" cy="6894513"/>
          </a:xfrm>
          <a:prstGeom prst="rect">
            <a:avLst/>
          </a:prstGeom>
          <a:noFill/>
          <a:ln w="9525">
            <a:noFill/>
            <a:miter lim="800000"/>
            <a:headEnd/>
            <a:tailEnd/>
          </a:ln>
        </p:spPr>
      </p:pic>
      <p:pic>
        <p:nvPicPr>
          <p:cNvPr id="7171" name="Picture 2" descr="C:\Users\Lalis\Desktop\Figura.png"/>
          <p:cNvPicPr>
            <a:picLocks noChangeAspect="1" noChangeArrowheads="1"/>
          </p:cNvPicPr>
          <p:nvPr/>
        </p:nvPicPr>
        <p:blipFill>
          <a:blip r:embed="rId4" cstate="print"/>
          <a:srcRect/>
          <a:stretch>
            <a:fillRect/>
          </a:stretch>
        </p:blipFill>
        <p:spPr bwMode="auto">
          <a:xfrm>
            <a:off x="8748713" y="908050"/>
            <a:ext cx="282575" cy="739775"/>
          </a:xfrm>
          <a:prstGeom prst="rect">
            <a:avLst/>
          </a:prstGeom>
          <a:noFill/>
          <a:ln w="9525">
            <a:noFill/>
            <a:miter lim="800000"/>
            <a:headEnd/>
            <a:tailEnd/>
          </a:ln>
        </p:spPr>
      </p:pic>
      <p:pic>
        <p:nvPicPr>
          <p:cNvPr id="7172" name="Picture 2" descr="C:\Users\Lalis\Desktop\Figura.png"/>
          <p:cNvPicPr>
            <a:picLocks noChangeAspect="1" noChangeArrowheads="1"/>
          </p:cNvPicPr>
          <p:nvPr/>
        </p:nvPicPr>
        <p:blipFill>
          <a:blip r:embed="rId4" cstate="print"/>
          <a:srcRect/>
          <a:stretch>
            <a:fillRect/>
          </a:stretch>
        </p:blipFill>
        <p:spPr bwMode="auto">
          <a:xfrm>
            <a:off x="8748713" y="1773238"/>
            <a:ext cx="282575" cy="738187"/>
          </a:xfrm>
          <a:prstGeom prst="rect">
            <a:avLst/>
          </a:prstGeom>
          <a:noFill/>
          <a:ln w="9525">
            <a:noFill/>
            <a:miter lim="800000"/>
            <a:headEnd/>
            <a:tailEnd/>
          </a:ln>
        </p:spPr>
      </p:pic>
      <p:pic>
        <p:nvPicPr>
          <p:cNvPr id="7173" name="Picture 2" descr="C:\Users\Lalis\Desktop\Figura.png"/>
          <p:cNvPicPr>
            <a:picLocks noChangeAspect="1" noChangeArrowheads="1"/>
          </p:cNvPicPr>
          <p:nvPr/>
        </p:nvPicPr>
        <p:blipFill>
          <a:blip r:embed="rId4" cstate="print"/>
          <a:srcRect/>
          <a:stretch>
            <a:fillRect/>
          </a:stretch>
        </p:blipFill>
        <p:spPr bwMode="auto">
          <a:xfrm>
            <a:off x="8753475" y="6073775"/>
            <a:ext cx="282575" cy="739775"/>
          </a:xfrm>
          <a:prstGeom prst="rect">
            <a:avLst/>
          </a:prstGeom>
          <a:noFill/>
          <a:ln w="9525">
            <a:noFill/>
            <a:miter lim="800000"/>
            <a:headEnd/>
            <a:tailEnd/>
          </a:ln>
        </p:spPr>
      </p:pic>
      <p:pic>
        <p:nvPicPr>
          <p:cNvPr id="7174" name="Picture 2" descr="C:\Users\Lalis\Desktop\Figura.png"/>
          <p:cNvPicPr>
            <a:picLocks noChangeAspect="1" noChangeArrowheads="1"/>
          </p:cNvPicPr>
          <p:nvPr/>
        </p:nvPicPr>
        <p:blipFill>
          <a:blip r:embed="rId4" cstate="print"/>
          <a:srcRect/>
          <a:stretch>
            <a:fillRect/>
          </a:stretch>
        </p:blipFill>
        <p:spPr bwMode="auto">
          <a:xfrm>
            <a:off x="8748713" y="2636838"/>
            <a:ext cx="282575" cy="739775"/>
          </a:xfrm>
          <a:prstGeom prst="rect">
            <a:avLst/>
          </a:prstGeom>
          <a:noFill/>
          <a:ln w="9525">
            <a:noFill/>
            <a:miter lim="800000"/>
            <a:headEnd/>
            <a:tailEnd/>
          </a:ln>
        </p:spPr>
      </p:pic>
      <p:pic>
        <p:nvPicPr>
          <p:cNvPr id="7175" name="Picture 2" descr="C:\Users\Lalis\Desktop\Figura.png"/>
          <p:cNvPicPr>
            <a:picLocks noChangeAspect="1" noChangeArrowheads="1"/>
          </p:cNvPicPr>
          <p:nvPr/>
        </p:nvPicPr>
        <p:blipFill>
          <a:blip r:embed="rId4" cstate="print"/>
          <a:srcRect/>
          <a:stretch>
            <a:fillRect/>
          </a:stretch>
        </p:blipFill>
        <p:spPr bwMode="auto">
          <a:xfrm>
            <a:off x="8748713" y="6073775"/>
            <a:ext cx="282575" cy="739775"/>
          </a:xfrm>
          <a:prstGeom prst="rect">
            <a:avLst/>
          </a:prstGeom>
          <a:noFill/>
          <a:ln w="9525">
            <a:noFill/>
            <a:miter lim="800000"/>
            <a:headEnd/>
            <a:tailEnd/>
          </a:ln>
        </p:spPr>
      </p:pic>
      <p:pic>
        <p:nvPicPr>
          <p:cNvPr id="7176" name="Picture 2" descr="C:\Users\Lalis\Desktop\Figura.png"/>
          <p:cNvPicPr>
            <a:picLocks noChangeAspect="1" noChangeArrowheads="1"/>
          </p:cNvPicPr>
          <p:nvPr/>
        </p:nvPicPr>
        <p:blipFill>
          <a:blip r:embed="rId4" cstate="print"/>
          <a:srcRect/>
          <a:stretch>
            <a:fillRect/>
          </a:stretch>
        </p:blipFill>
        <p:spPr bwMode="auto">
          <a:xfrm>
            <a:off x="8748713" y="3500438"/>
            <a:ext cx="282575" cy="739775"/>
          </a:xfrm>
          <a:prstGeom prst="rect">
            <a:avLst/>
          </a:prstGeom>
          <a:noFill/>
          <a:ln w="9525">
            <a:noFill/>
            <a:miter lim="800000"/>
            <a:headEnd/>
            <a:tailEnd/>
          </a:ln>
        </p:spPr>
      </p:pic>
      <p:pic>
        <p:nvPicPr>
          <p:cNvPr id="7177" name="Picture 2" descr="C:\Users\Lalis\Desktop\Figura.png"/>
          <p:cNvPicPr>
            <a:picLocks noChangeAspect="1" noChangeArrowheads="1"/>
          </p:cNvPicPr>
          <p:nvPr/>
        </p:nvPicPr>
        <p:blipFill>
          <a:blip r:embed="rId4" cstate="print"/>
          <a:srcRect/>
          <a:stretch>
            <a:fillRect/>
          </a:stretch>
        </p:blipFill>
        <p:spPr bwMode="auto">
          <a:xfrm>
            <a:off x="8748713" y="6073775"/>
            <a:ext cx="282575" cy="739775"/>
          </a:xfrm>
          <a:prstGeom prst="rect">
            <a:avLst/>
          </a:prstGeom>
          <a:noFill/>
          <a:ln w="9525">
            <a:noFill/>
            <a:miter lim="800000"/>
            <a:headEnd/>
            <a:tailEnd/>
          </a:ln>
        </p:spPr>
      </p:pic>
      <p:pic>
        <p:nvPicPr>
          <p:cNvPr id="7178" name="Picture 2" descr="C:\Users\Lalis\Desktop\Figura.png"/>
          <p:cNvPicPr>
            <a:picLocks noChangeAspect="1" noChangeArrowheads="1"/>
          </p:cNvPicPr>
          <p:nvPr/>
        </p:nvPicPr>
        <p:blipFill>
          <a:blip r:embed="rId4" cstate="print"/>
          <a:srcRect/>
          <a:stretch>
            <a:fillRect/>
          </a:stretch>
        </p:blipFill>
        <p:spPr bwMode="auto">
          <a:xfrm>
            <a:off x="8753475" y="4365625"/>
            <a:ext cx="282575" cy="738188"/>
          </a:xfrm>
          <a:prstGeom prst="rect">
            <a:avLst/>
          </a:prstGeom>
          <a:noFill/>
          <a:ln w="9525">
            <a:noFill/>
            <a:miter lim="800000"/>
            <a:headEnd/>
            <a:tailEnd/>
          </a:ln>
        </p:spPr>
      </p:pic>
      <p:pic>
        <p:nvPicPr>
          <p:cNvPr id="7179" name="Picture 2" descr="C:\Users\Lalis\Desktop\Figura.png"/>
          <p:cNvPicPr>
            <a:picLocks noChangeAspect="1" noChangeArrowheads="1"/>
          </p:cNvPicPr>
          <p:nvPr/>
        </p:nvPicPr>
        <p:blipFill>
          <a:blip r:embed="rId4" cstate="print"/>
          <a:srcRect/>
          <a:stretch>
            <a:fillRect/>
          </a:stretch>
        </p:blipFill>
        <p:spPr bwMode="auto">
          <a:xfrm>
            <a:off x="8748713" y="5229225"/>
            <a:ext cx="282575" cy="739775"/>
          </a:xfrm>
          <a:prstGeom prst="rect">
            <a:avLst/>
          </a:prstGeom>
          <a:noFill/>
          <a:ln w="9525">
            <a:noFill/>
            <a:miter lim="800000"/>
            <a:headEnd/>
            <a:tailEnd/>
          </a:ln>
        </p:spPr>
      </p:pic>
      <p:pic>
        <p:nvPicPr>
          <p:cNvPr id="7180" name="Picture 2" descr="C:\Users\Lalis\Desktop\Figura.png"/>
          <p:cNvPicPr>
            <a:picLocks noChangeAspect="1" noChangeArrowheads="1"/>
          </p:cNvPicPr>
          <p:nvPr/>
        </p:nvPicPr>
        <p:blipFill>
          <a:blip r:embed="rId4" cstate="print"/>
          <a:srcRect/>
          <a:stretch>
            <a:fillRect/>
          </a:stretch>
        </p:blipFill>
        <p:spPr bwMode="auto">
          <a:xfrm>
            <a:off x="8748713" y="6073775"/>
            <a:ext cx="282575" cy="739775"/>
          </a:xfrm>
          <a:prstGeom prst="rect">
            <a:avLst/>
          </a:prstGeom>
          <a:noFill/>
          <a:ln w="9525">
            <a:noFill/>
            <a:miter lim="800000"/>
            <a:headEnd/>
            <a:tailEnd/>
          </a:ln>
        </p:spPr>
      </p:pic>
      <p:pic>
        <p:nvPicPr>
          <p:cNvPr id="7181" name="Picture 2" descr="C:\Users\Lalis\Desktop\Figura.png"/>
          <p:cNvPicPr>
            <a:picLocks noChangeAspect="1" noChangeArrowheads="1"/>
          </p:cNvPicPr>
          <p:nvPr/>
        </p:nvPicPr>
        <p:blipFill>
          <a:blip r:embed="rId4" cstate="print"/>
          <a:srcRect/>
          <a:stretch>
            <a:fillRect/>
          </a:stretch>
        </p:blipFill>
        <p:spPr bwMode="auto">
          <a:xfrm>
            <a:off x="8748713" y="5229225"/>
            <a:ext cx="282575" cy="739775"/>
          </a:xfrm>
          <a:prstGeom prst="rect">
            <a:avLst/>
          </a:prstGeom>
          <a:noFill/>
          <a:ln w="9525">
            <a:noFill/>
            <a:miter lim="800000"/>
            <a:headEnd/>
            <a:tailEnd/>
          </a:ln>
        </p:spPr>
      </p:pic>
      <p:pic>
        <p:nvPicPr>
          <p:cNvPr id="7182" name="Picture 2" descr="C:\Users\Lalis\Desktop\Figura.png"/>
          <p:cNvPicPr>
            <a:picLocks noChangeAspect="1" noChangeArrowheads="1"/>
          </p:cNvPicPr>
          <p:nvPr/>
        </p:nvPicPr>
        <p:blipFill>
          <a:blip r:embed="rId4" cstate="print"/>
          <a:srcRect/>
          <a:stretch>
            <a:fillRect/>
          </a:stretch>
        </p:blipFill>
        <p:spPr bwMode="auto">
          <a:xfrm>
            <a:off x="8748713" y="5229225"/>
            <a:ext cx="282575" cy="739775"/>
          </a:xfrm>
          <a:prstGeom prst="rect">
            <a:avLst/>
          </a:prstGeom>
          <a:noFill/>
          <a:ln w="9525">
            <a:noFill/>
            <a:miter lim="800000"/>
            <a:headEnd/>
            <a:tailEnd/>
          </a:ln>
        </p:spPr>
      </p:pic>
      <p:pic>
        <p:nvPicPr>
          <p:cNvPr id="7183" name="Picture 2" descr="C:\Users\Lalis\Desktop\Figura.png"/>
          <p:cNvPicPr>
            <a:picLocks noChangeAspect="1" noChangeArrowheads="1"/>
          </p:cNvPicPr>
          <p:nvPr/>
        </p:nvPicPr>
        <p:blipFill>
          <a:blip r:embed="rId4" cstate="print"/>
          <a:srcRect/>
          <a:stretch>
            <a:fillRect/>
          </a:stretch>
        </p:blipFill>
        <p:spPr bwMode="auto">
          <a:xfrm>
            <a:off x="8748713" y="4365625"/>
            <a:ext cx="282575" cy="738188"/>
          </a:xfrm>
          <a:prstGeom prst="rect">
            <a:avLst/>
          </a:prstGeom>
          <a:noFill/>
          <a:ln w="9525">
            <a:noFill/>
            <a:miter lim="800000"/>
            <a:headEnd/>
            <a:tailEnd/>
          </a:ln>
        </p:spPr>
      </p:pic>
      <p:pic>
        <p:nvPicPr>
          <p:cNvPr id="7184" name="Picture 2" descr="C:\Users\Lalis\Desktop\Figura.png"/>
          <p:cNvPicPr>
            <a:picLocks noChangeAspect="1" noChangeArrowheads="1"/>
          </p:cNvPicPr>
          <p:nvPr/>
        </p:nvPicPr>
        <p:blipFill>
          <a:blip r:embed="rId4" cstate="print"/>
          <a:srcRect/>
          <a:stretch>
            <a:fillRect/>
          </a:stretch>
        </p:blipFill>
        <p:spPr bwMode="auto">
          <a:xfrm>
            <a:off x="8748713" y="6092825"/>
            <a:ext cx="282575" cy="739775"/>
          </a:xfrm>
          <a:prstGeom prst="rect">
            <a:avLst/>
          </a:prstGeom>
          <a:noFill/>
          <a:ln w="9525">
            <a:noFill/>
            <a:miter lim="800000"/>
            <a:headEnd/>
            <a:tailEnd/>
          </a:ln>
        </p:spPr>
      </p:pic>
      <p:pic>
        <p:nvPicPr>
          <p:cNvPr id="7185" name="Picture 2" descr="C:\Users\Lalis\Desktop\Figura.png"/>
          <p:cNvPicPr>
            <a:picLocks noChangeAspect="1" noChangeArrowheads="1"/>
          </p:cNvPicPr>
          <p:nvPr/>
        </p:nvPicPr>
        <p:blipFill>
          <a:blip r:embed="rId4" cstate="print"/>
          <a:srcRect/>
          <a:stretch>
            <a:fillRect/>
          </a:stretch>
        </p:blipFill>
        <p:spPr bwMode="auto">
          <a:xfrm>
            <a:off x="8748713" y="5229225"/>
            <a:ext cx="282575" cy="739775"/>
          </a:xfrm>
          <a:prstGeom prst="rect">
            <a:avLst/>
          </a:prstGeom>
          <a:noFill/>
          <a:ln w="9525">
            <a:noFill/>
            <a:miter lim="800000"/>
            <a:headEnd/>
            <a:tailEnd/>
          </a:ln>
        </p:spPr>
      </p:pic>
      <p:pic>
        <p:nvPicPr>
          <p:cNvPr id="7186" name="Picture 2" descr="C:\Users\Lalis\Desktop\Figura.png"/>
          <p:cNvPicPr>
            <a:picLocks noChangeAspect="1" noChangeArrowheads="1"/>
          </p:cNvPicPr>
          <p:nvPr/>
        </p:nvPicPr>
        <p:blipFill>
          <a:blip r:embed="rId4" cstate="print"/>
          <a:srcRect/>
          <a:stretch>
            <a:fillRect/>
          </a:stretch>
        </p:blipFill>
        <p:spPr bwMode="auto">
          <a:xfrm>
            <a:off x="8748713" y="4365625"/>
            <a:ext cx="282575" cy="738188"/>
          </a:xfrm>
          <a:prstGeom prst="rect">
            <a:avLst/>
          </a:prstGeom>
          <a:noFill/>
          <a:ln w="9525">
            <a:noFill/>
            <a:miter lim="800000"/>
            <a:headEnd/>
            <a:tailEnd/>
          </a:ln>
        </p:spPr>
      </p:pic>
      <p:pic>
        <p:nvPicPr>
          <p:cNvPr id="7187" name="Picture 2" descr="C:\Users\Lalis\Desktop\Figura.png"/>
          <p:cNvPicPr>
            <a:picLocks noChangeAspect="1" noChangeArrowheads="1"/>
          </p:cNvPicPr>
          <p:nvPr/>
        </p:nvPicPr>
        <p:blipFill>
          <a:blip r:embed="rId4" cstate="print"/>
          <a:srcRect/>
          <a:stretch>
            <a:fillRect/>
          </a:stretch>
        </p:blipFill>
        <p:spPr bwMode="auto">
          <a:xfrm>
            <a:off x="8748713" y="3500438"/>
            <a:ext cx="282575" cy="739775"/>
          </a:xfrm>
          <a:prstGeom prst="rect">
            <a:avLst/>
          </a:prstGeom>
          <a:noFill/>
          <a:ln w="9525">
            <a:noFill/>
            <a:miter lim="800000"/>
            <a:headEnd/>
            <a:tailEnd/>
          </a:ln>
        </p:spPr>
      </p:pic>
      <p:pic>
        <p:nvPicPr>
          <p:cNvPr id="7188" name="Picture 2" descr="C:\Users\Lalis\Desktop\Figura.png"/>
          <p:cNvPicPr>
            <a:picLocks noChangeAspect="1" noChangeArrowheads="1"/>
          </p:cNvPicPr>
          <p:nvPr/>
        </p:nvPicPr>
        <p:blipFill>
          <a:blip r:embed="rId4" cstate="print"/>
          <a:srcRect/>
          <a:stretch>
            <a:fillRect/>
          </a:stretch>
        </p:blipFill>
        <p:spPr bwMode="auto">
          <a:xfrm>
            <a:off x="8748713" y="3500438"/>
            <a:ext cx="282575" cy="739775"/>
          </a:xfrm>
          <a:prstGeom prst="rect">
            <a:avLst/>
          </a:prstGeom>
          <a:noFill/>
          <a:ln w="9525">
            <a:noFill/>
            <a:miter lim="800000"/>
            <a:headEnd/>
            <a:tailEnd/>
          </a:ln>
        </p:spPr>
      </p:pic>
      <p:pic>
        <p:nvPicPr>
          <p:cNvPr id="7189" name="Picture 2" descr="C:\Users\Lalis\Desktop\Figura.png"/>
          <p:cNvPicPr>
            <a:picLocks noChangeAspect="1" noChangeArrowheads="1"/>
          </p:cNvPicPr>
          <p:nvPr/>
        </p:nvPicPr>
        <p:blipFill>
          <a:blip r:embed="rId4" cstate="print"/>
          <a:srcRect/>
          <a:stretch>
            <a:fillRect/>
          </a:stretch>
        </p:blipFill>
        <p:spPr bwMode="auto">
          <a:xfrm>
            <a:off x="8748713" y="2636838"/>
            <a:ext cx="282575" cy="739775"/>
          </a:xfrm>
          <a:prstGeom prst="rect">
            <a:avLst/>
          </a:prstGeom>
          <a:noFill/>
          <a:ln w="9525">
            <a:noFill/>
            <a:miter lim="800000"/>
            <a:headEnd/>
            <a:tailEnd/>
          </a:ln>
        </p:spPr>
      </p:pic>
      <p:pic>
        <p:nvPicPr>
          <p:cNvPr id="7190" name="Picture 2" descr="C:\Users\Lalis\Desktop\Figura.png"/>
          <p:cNvPicPr>
            <a:picLocks noChangeAspect="1" noChangeArrowheads="1"/>
          </p:cNvPicPr>
          <p:nvPr/>
        </p:nvPicPr>
        <p:blipFill>
          <a:blip r:embed="rId4" cstate="print"/>
          <a:srcRect/>
          <a:stretch>
            <a:fillRect/>
          </a:stretch>
        </p:blipFill>
        <p:spPr bwMode="auto">
          <a:xfrm>
            <a:off x="8748713" y="6092825"/>
            <a:ext cx="282575" cy="739775"/>
          </a:xfrm>
          <a:prstGeom prst="rect">
            <a:avLst/>
          </a:prstGeom>
          <a:noFill/>
          <a:ln w="9525">
            <a:noFill/>
            <a:miter lim="800000"/>
            <a:headEnd/>
            <a:tailEnd/>
          </a:ln>
        </p:spPr>
      </p:pic>
      <p:pic>
        <p:nvPicPr>
          <p:cNvPr id="7191" name="Picture 2" descr="C:\Users\Lalis\Desktop\Figura.png"/>
          <p:cNvPicPr>
            <a:picLocks noChangeAspect="1" noChangeArrowheads="1"/>
          </p:cNvPicPr>
          <p:nvPr/>
        </p:nvPicPr>
        <p:blipFill>
          <a:blip r:embed="rId4" cstate="print"/>
          <a:srcRect/>
          <a:stretch>
            <a:fillRect/>
          </a:stretch>
        </p:blipFill>
        <p:spPr bwMode="auto">
          <a:xfrm>
            <a:off x="8748713" y="1773238"/>
            <a:ext cx="282575" cy="738187"/>
          </a:xfrm>
          <a:prstGeom prst="rect">
            <a:avLst/>
          </a:prstGeom>
          <a:noFill/>
          <a:ln w="9525">
            <a:noFill/>
            <a:miter lim="800000"/>
            <a:headEnd/>
            <a:tailEnd/>
          </a:ln>
        </p:spPr>
      </p:pic>
      <p:pic>
        <p:nvPicPr>
          <p:cNvPr id="7192" name="Picture 2" descr="C:\Users\Lalis\Desktop\Figura.png"/>
          <p:cNvPicPr>
            <a:picLocks noChangeAspect="1" noChangeArrowheads="1"/>
          </p:cNvPicPr>
          <p:nvPr/>
        </p:nvPicPr>
        <p:blipFill>
          <a:blip r:embed="rId4" cstate="print"/>
          <a:srcRect/>
          <a:stretch>
            <a:fillRect/>
          </a:stretch>
        </p:blipFill>
        <p:spPr bwMode="auto">
          <a:xfrm>
            <a:off x="8748713" y="4365625"/>
            <a:ext cx="282575" cy="738188"/>
          </a:xfrm>
          <a:prstGeom prst="rect">
            <a:avLst/>
          </a:prstGeom>
          <a:noFill/>
          <a:ln w="9525">
            <a:noFill/>
            <a:miter lim="800000"/>
            <a:headEnd/>
            <a:tailEnd/>
          </a:ln>
        </p:spPr>
      </p:pic>
      <p:sp>
        <p:nvSpPr>
          <p:cNvPr id="38" name="37 Rectángulo"/>
          <p:cNvSpPr/>
          <p:nvPr/>
        </p:nvSpPr>
        <p:spPr>
          <a:xfrm>
            <a:off x="107950" y="6021388"/>
            <a:ext cx="395288" cy="18891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39" name="38 Rectángulo"/>
          <p:cNvSpPr/>
          <p:nvPr/>
        </p:nvSpPr>
        <p:spPr>
          <a:xfrm>
            <a:off x="107950" y="6308725"/>
            <a:ext cx="395288" cy="188913"/>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2" name="41 Rectángulo"/>
          <p:cNvSpPr/>
          <p:nvPr/>
        </p:nvSpPr>
        <p:spPr>
          <a:xfrm>
            <a:off x="107950" y="6624638"/>
            <a:ext cx="395288" cy="188912"/>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graphicFrame>
        <p:nvGraphicFramePr>
          <p:cNvPr id="33" name="32 Diagrama"/>
          <p:cNvGraphicFramePr/>
          <p:nvPr/>
        </p:nvGraphicFramePr>
        <p:xfrm>
          <a:off x="928662" y="1214422"/>
          <a:ext cx="7286676" cy="646331"/>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35" name="34 CuadroTexto"/>
          <p:cNvSpPr txBox="1"/>
          <p:nvPr/>
        </p:nvSpPr>
        <p:spPr>
          <a:xfrm>
            <a:off x="642938" y="2500313"/>
            <a:ext cx="3286125" cy="1323975"/>
          </a:xfrm>
          <a:prstGeom prst="rect">
            <a:avLst/>
          </a:prstGeom>
          <a:noFill/>
        </p:spPr>
        <p:txBody>
          <a:bodyPr>
            <a:spAutoFit/>
          </a:bodyPr>
          <a:lstStyle/>
          <a:p>
            <a:pPr>
              <a:defRPr/>
            </a:pPr>
            <a:r>
              <a:rPr lang="es-ES" sz="1600" b="1" dirty="0">
                <a:latin typeface="+mn-lt"/>
              </a:rPr>
              <a:t>Cuando se habla de </a:t>
            </a:r>
            <a:r>
              <a:rPr lang="es-ES" sz="1600" b="1" dirty="0" smtClean="0">
                <a:latin typeface="+mn-lt"/>
              </a:rPr>
              <a:t>portal</a:t>
            </a:r>
            <a:r>
              <a:rPr lang="es-ES" sz="1600" b="1" dirty="0">
                <a:latin typeface="+mn-lt"/>
              </a:rPr>
              <a:t>, así se esté hablando del de datos y de aplicaciones, algunos lo asimilan al PEC (Portal del Estado Colombiano).</a:t>
            </a:r>
          </a:p>
          <a:p>
            <a:pPr>
              <a:defRPr/>
            </a:pPr>
            <a:r>
              <a:rPr lang="es-ES" sz="1600" b="1" dirty="0">
                <a:latin typeface="+mn-lt"/>
              </a:rPr>
              <a:t>en línea. </a:t>
            </a:r>
          </a:p>
        </p:txBody>
      </p:sp>
      <p:sp>
        <p:nvSpPr>
          <p:cNvPr id="36" name="35 Rectángulo redondeado"/>
          <p:cNvSpPr/>
          <p:nvPr/>
        </p:nvSpPr>
        <p:spPr>
          <a:xfrm>
            <a:off x="571500" y="2286000"/>
            <a:ext cx="3429000" cy="1785938"/>
          </a:xfrm>
          <a:prstGeom prst="roundRect">
            <a:avLst/>
          </a:prstGeom>
          <a:noFill/>
          <a:ln>
            <a:solidFill>
              <a:srgbClr val="99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graphicFrame>
        <p:nvGraphicFramePr>
          <p:cNvPr id="41" name="40 Tabla"/>
          <p:cNvGraphicFramePr>
            <a:graphicFrameLocks noGrp="1"/>
          </p:cNvGraphicFramePr>
          <p:nvPr/>
        </p:nvGraphicFramePr>
        <p:xfrm>
          <a:off x="4500563" y="2143125"/>
          <a:ext cx="3968493" cy="4278314"/>
        </p:xfrm>
        <a:graphic>
          <a:graphicData uri="http://schemas.openxmlformats.org/drawingml/2006/table">
            <a:tbl>
              <a:tblPr/>
              <a:tblGrid>
                <a:gridCol w="1364886"/>
                <a:gridCol w="2603607"/>
              </a:tblGrid>
              <a:tr h="224880">
                <a:tc gridSpan="2">
                  <a:txBody>
                    <a:bodyPr/>
                    <a:lstStyle/>
                    <a:p>
                      <a:pPr algn="ctr">
                        <a:lnSpc>
                          <a:spcPct val="115000"/>
                        </a:lnSpc>
                        <a:spcAft>
                          <a:spcPts val="0"/>
                        </a:spcAft>
                      </a:pPr>
                      <a:r>
                        <a:rPr lang="es-ES" sz="1200" b="1">
                          <a:solidFill>
                            <a:srgbClr val="FFFFFF"/>
                          </a:solidFill>
                          <a:latin typeface="Calibri"/>
                          <a:ea typeface="Times New Roman"/>
                          <a:cs typeface="Times New Roman"/>
                        </a:rPr>
                        <a:t>Información sugerida para www.datos.gov .co</a:t>
                      </a:r>
                      <a:endParaRPr lang="es-ES" sz="1000">
                        <a:latin typeface="Calibri"/>
                        <a:ea typeface="Calibri"/>
                        <a:cs typeface="Times New Roman"/>
                      </a:endParaRPr>
                    </a:p>
                  </a:txBody>
                  <a:tcPr marL="38698" marR="38698" marT="0" marB="0" anchor="b">
                    <a:lnL>
                      <a:noFill/>
                    </a:lnL>
                    <a:lnR>
                      <a:noFill/>
                    </a:lnR>
                    <a:lnT>
                      <a:noFill/>
                    </a:lnT>
                    <a:lnB>
                      <a:noFill/>
                    </a:lnB>
                    <a:solidFill>
                      <a:srgbClr val="4F81BD"/>
                    </a:solidFill>
                  </a:tcPr>
                </a:tc>
                <a:tc hMerge="1">
                  <a:txBody>
                    <a:bodyPr/>
                    <a:lstStyle/>
                    <a:p>
                      <a:endParaRPr lang="es-ES"/>
                    </a:p>
                  </a:txBody>
                  <a:tcPr/>
                </a:tc>
              </a:tr>
              <a:tr h="174596">
                <a:tc>
                  <a:txBody>
                    <a:bodyPr/>
                    <a:lstStyle/>
                    <a:p>
                      <a:endParaRPr lang="es-ES" sz="1000">
                        <a:latin typeface="Calibri"/>
                        <a:ea typeface="Times New Roman"/>
                        <a:cs typeface="Times New Roman"/>
                      </a:endParaRPr>
                    </a:p>
                  </a:txBody>
                  <a:tcPr marL="38698" marR="38698" marT="0" marB="0" anchor="b">
                    <a:lnL>
                      <a:noFill/>
                    </a:lnL>
                    <a:lnR>
                      <a:noFill/>
                    </a:lnR>
                    <a:lnT>
                      <a:noFill/>
                    </a:lnT>
                    <a:lnB>
                      <a:noFill/>
                    </a:lnB>
                  </a:tcPr>
                </a:tc>
                <a:tc>
                  <a:txBody>
                    <a:bodyPr/>
                    <a:lstStyle/>
                    <a:p>
                      <a:endParaRPr lang="es-ES" sz="1000">
                        <a:latin typeface="Calibri"/>
                        <a:ea typeface="Times New Roman"/>
                        <a:cs typeface="Times New Roman"/>
                      </a:endParaRPr>
                    </a:p>
                  </a:txBody>
                  <a:tcPr marL="38698" marR="38698" marT="0" marB="0" anchor="b">
                    <a:lnL>
                      <a:noFill/>
                    </a:lnL>
                    <a:lnR>
                      <a:noFill/>
                    </a:lnR>
                    <a:lnT>
                      <a:noFill/>
                    </a:lnT>
                    <a:lnB>
                      <a:noFill/>
                    </a:lnB>
                  </a:tcPr>
                </a:tc>
              </a:tr>
              <a:tr h="224880">
                <a:tc>
                  <a:txBody>
                    <a:bodyPr/>
                    <a:lstStyle/>
                    <a:p>
                      <a:pPr>
                        <a:lnSpc>
                          <a:spcPct val="115000"/>
                        </a:lnSpc>
                        <a:spcAft>
                          <a:spcPts val="0"/>
                        </a:spcAft>
                      </a:pPr>
                      <a:r>
                        <a:rPr lang="es-ES" sz="1200">
                          <a:solidFill>
                            <a:srgbClr val="FFFFFF"/>
                          </a:solidFill>
                          <a:latin typeface="Calibri"/>
                          <a:ea typeface="Times New Roman"/>
                          <a:cs typeface="Times New Roman"/>
                        </a:rPr>
                        <a:t>Información</a:t>
                      </a:r>
                      <a:endParaRPr lang="es-ES" sz="1000">
                        <a:latin typeface="Calibri"/>
                        <a:ea typeface="Calibri"/>
                        <a:cs typeface="Times New Roman"/>
                      </a:endParaRPr>
                    </a:p>
                  </a:txBody>
                  <a:tcPr marL="38698" marR="38698" marT="0" marB="0">
                    <a:lnL>
                      <a:noFill/>
                    </a:lnL>
                    <a:lnR>
                      <a:noFill/>
                    </a:lnR>
                    <a:lnT>
                      <a:noFill/>
                    </a:lnT>
                    <a:lnB>
                      <a:noFill/>
                    </a:lnB>
                    <a:solidFill>
                      <a:srgbClr val="17375D"/>
                    </a:solidFill>
                  </a:tcPr>
                </a:tc>
                <a:tc>
                  <a:txBody>
                    <a:bodyPr/>
                    <a:lstStyle/>
                    <a:p>
                      <a:pPr>
                        <a:lnSpc>
                          <a:spcPct val="115000"/>
                        </a:lnSpc>
                        <a:spcAft>
                          <a:spcPts val="0"/>
                        </a:spcAft>
                      </a:pPr>
                      <a:r>
                        <a:rPr lang="es-ES" sz="1200">
                          <a:solidFill>
                            <a:srgbClr val="FFFFFF"/>
                          </a:solidFill>
                          <a:latin typeface="Calibri"/>
                          <a:ea typeface="Times New Roman"/>
                          <a:cs typeface="Times New Roman"/>
                        </a:rPr>
                        <a:t>Características</a:t>
                      </a:r>
                      <a:endParaRPr lang="es-ES" sz="1000">
                        <a:latin typeface="Calibri"/>
                        <a:ea typeface="Calibri"/>
                        <a:cs typeface="Times New Roman"/>
                      </a:endParaRPr>
                    </a:p>
                  </a:txBody>
                  <a:tcPr marL="38698" marR="38698" marT="0" marB="0">
                    <a:lnL>
                      <a:noFill/>
                    </a:lnL>
                    <a:lnR>
                      <a:noFill/>
                    </a:lnR>
                    <a:lnT>
                      <a:noFill/>
                    </a:lnT>
                    <a:lnB>
                      <a:noFill/>
                    </a:lnB>
                    <a:solidFill>
                      <a:srgbClr val="17375D"/>
                    </a:solidFill>
                  </a:tcPr>
                </a:tc>
              </a:tr>
              <a:tr h="449761">
                <a:tc>
                  <a:txBody>
                    <a:bodyPr/>
                    <a:lstStyle/>
                    <a:p>
                      <a:pPr>
                        <a:lnSpc>
                          <a:spcPct val="115000"/>
                        </a:lnSpc>
                        <a:spcAft>
                          <a:spcPts val="0"/>
                        </a:spcAft>
                      </a:pPr>
                      <a:r>
                        <a:rPr lang="es-ES" sz="1200">
                          <a:solidFill>
                            <a:srgbClr val="FFFFFF"/>
                          </a:solidFill>
                          <a:latin typeface="Calibri"/>
                          <a:ea typeface="Times New Roman"/>
                          <a:cs typeface="Times New Roman"/>
                        </a:rPr>
                        <a:t>Microempresarios</a:t>
                      </a:r>
                      <a:endParaRPr lang="es-ES" sz="1000">
                        <a:latin typeface="Calibri"/>
                        <a:ea typeface="Calibri"/>
                        <a:cs typeface="Times New Roman"/>
                      </a:endParaRPr>
                    </a:p>
                  </a:txBody>
                  <a:tcPr marL="38698" marR="38698" marT="0" marB="0">
                    <a:lnL>
                      <a:noFill/>
                    </a:lnL>
                    <a:lnR>
                      <a:noFill/>
                    </a:lnR>
                    <a:lnT>
                      <a:noFill/>
                    </a:lnT>
                    <a:lnB>
                      <a:noFill/>
                    </a:lnB>
                    <a:solidFill>
                      <a:srgbClr val="17375D"/>
                    </a:solidFill>
                  </a:tcPr>
                </a:tc>
                <a:tc>
                  <a:txBody>
                    <a:bodyPr/>
                    <a:lstStyle/>
                    <a:p>
                      <a:pPr>
                        <a:lnSpc>
                          <a:spcPct val="115000"/>
                        </a:lnSpc>
                        <a:spcAft>
                          <a:spcPts val="0"/>
                        </a:spcAft>
                      </a:pPr>
                      <a:r>
                        <a:rPr lang="es-ES" sz="1200">
                          <a:solidFill>
                            <a:srgbClr val="FFFFFF"/>
                          </a:solidFill>
                          <a:latin typeface="Calibri"/>
                          <a:ea typeface="Times New Roman"/>
                          <a:cs typeface="Times New Roman"/>
                        </a:rPr>
                        <a:t>Información sobre trámites a nivel comercial de los artesanos</a:t>
                      </a:r>
                      <a:endParaRPr lang="es-ES" sz="1000">
                        <a:latin typeface="Calibri"/>
                        <a:ea typeface="Calibri"/>
                        <a:cs typeface="Times New Roman"/>
                      </a:endParaRPr>
                    </a:p>
                  </a:txBody>
                  <a:tcPr marL="38698" marR="38698" marT="0" marB="0">
                    <a:lnL>
                      <a:noFill/>
                    </a:lnL>
                    <a:lnR>
                      <a:noFill/>
                    </a:lnR>
                    <a:lnT>
                      <a:noFill/>
                    </a:lnT>
                    <a:lnB>
                      <a:noFill/>
                    </a:lnB>
                    <a:solidFill>
                      <a:srgbClr val="17375D"/>
                    </a:solidFill>
                  </a:tcPr>
                </a:tc>
              </a:tr>
              <a:tr h="733306">
                <a:tc>
                  <a:txBody>
                    <a:bodyPr/>
                    <a:lstStyle/>
                    <a:p>
                      <a:pPr>
                        <a:lnSpc>
                          <a:spcPct val="115000"/>
                        </a:lnSpc>
                        <a:spcAft>
                          <a:spcPts val="0"/>
                        </a:spcAft>
                      </a:pPr>
                      <a:r>
                        <a:rPr lang="es-ES" sz="1200">
                          <a:solidFill>
                            <a:srgbClr val="FFFFFF"/>
                          </a:solidFill>
                          <a:latin typeface="Calibri"/>
                          <a:ea typeface="Times New Roman"/>
                          <a:cs typeface="Times New Roman"/>
                        </a:rPr>
                        <a:t>Salud</a:t>
                      </a:r>
                      <a:endParaRPr lang="es-ES" sz="1000">
                        <a:latin typeface="Calibri"/>
                        <a:ea typeface="Calibri"/>
                        <a:cs typeface="Times New Roman"/>
                      </a:endParaRPr>
                    </a:p>
                  </a:txBody>
                  <a:tcPr marL="38698" marR="38698" marT="0" marB="0">
                    <a:lnL>
                      <a:noFill/>
                    </a:lnL>
                    <a:lnR>
                      <a:noFill/>
                    </a:lnR>
                    <a:lnT>
                      <a:noFill/>
                    </a:lnT>
                    <a:lnB>
                      <a:noFill/>
                    </a:lnB>
                    <a:solidFill>
                      <a:srgbClr val="17375D"/>
                    </a:solidFill>
                  </a:tcPr>
                </a:tc>
                <a:tc>
                  <a:txBody>
                    <a:bodyPr/>
                    <a:lstStyle/>
                    <a:p>
                      <a:pPr>
                        <a:lnSpc>
                          <a:spcPct val="115000"/>
                        </a:lnSpc>
                        <a:spcAft>
                          <a:spcPts val="0"/>
                        </a:spcAft>
                      </a:pPr>
                      <a:r>
                        <a:rPr lang="es-ES" sz="1200">
                          <a:solidFill>
                            <a:srgbClr val="FFFFFF"/>
                          </a:solidFill>
                          <a:latin typeface="Calibri"/>
                          <a:ea typeface="Times New Roman"/>
                          <a:cs typeface="Times New Roman"/>
                        </a:rPr>
                        <a:t>Afiliados al régimen de salud, composición socioeconómica, información básica de los afiliados. </a:t>
                      </a:r>
                      <a:endParaRPr lang="es-ES" sz="1000">
                        <a:latin typeface="Calibri"/>
                        <a:ea typeface="Calibri"/>
                        <a:cs typeface="Times New Roman"/>
                      </a:endParaRPr>
                    </a:p>
                  </a:txBody>
                  <a:tcPr marL="38698" marR="38698" marT="0" marB="0">
                    <a:lnL>
                      <a:noFill/>
                    </a:lnL>
                    <a:lnR>
                      <a:noFill/>
                    </a:lnR>
                    <a:lnT>
                      <a:noFill/>
                    </a:lnT>
                    <a:lnB>
                      <a:noFill/>
                    </a:lnB>
                    <a:solidFill>
                      <a:srgbClr val="17375D"/>
                    </a:solidFill>
                  </a:tcPr>
                </a:tc>
              </a:tr>
              <a:tr h="449761">
                <a:tc>
                  <a:txBody>
                    <a:bodyPr/>
                    <a:lstStyle/>
                    <a:p>
                      <a:pPr>
                        <a:lnSpc>
                          <a:spcPct val="115000"/>
                        </a:lnSpc>
                        <a:spcAft>
                          <a:spcPts val="0"/>
                        </a:spcAft>
                      </a:pPr>
                      <a:r>
                        <a:rPr lang="es-ES" sz="1200">
                          <a:solidFill>
                            <a:srgbClr val="FFFFFF"/>
                          </a:solidFill>
                          <a:latin typeface="Calibri"/>
                          <a:ea typeface="Times New Roman"/>
                          <a:cs typeface="Times New Roman"/>
                        </a:rPr>
                        <a:t>Sistemas</a:t>
                      </a:r>
                      <a:endParaRPr lang="es-ES" sz="1000">
                        <a:latin typeface="Calibri"/>
                        <a:ea typeface="Calibri"/>
                        <a:cs typeface="Times New Roman"/>
                      </a:endParaRPr>
                    </a:p>
                  </a:txBody>
                  <a:tcPr marL="38698" marR="38698" marT="0" marB="0">
                    <a:lnL>
                      <a:noFill/>
                    </a:lnL>
                    <a:lnR>
                      <a:noFill/>
                    </a:lnR>
                    <a:lnT>
                      <a:noFill/>
                    </a:lnT>
                    <a:lnB>
                      <a:noFill/>
                    </a:lnB>
                    <a:solidFill>
                      <a:srgbClr val="17375D"/>
                    </a:solidFill>
                  </a:tcPr>
                </a:tc>
                <a:tc>
                  <a:txBody>
                    <a:bodyPr/>
                    <a:lstStyle/>
                    <a:p>
                      <a:pPr>
                        <a:lnSpc>
                          <a:spcPct val="115000"/>
                        </a:lnSpc>
                        <a:spcAft>
                          <a:spcPts val="0"/>
                        </a:spcAft>
                      </a:pPr>
                      <a:r>
                        <a:rPr lang="es-ES" sz="1200">
                          <a:solidFill>
                            <a:srgbClr val="FFFFFF"/>
                          </a:solidFill>
                          <a:latin typeface="Calibri"/>
                          <a:ea typeface="Times New Roman"/>
                          <a:cs typeface="Times New Roman"/>
                        </a:rPr>
                        <a:t>librerías de códigos para desarrollar aplicaciones</a:t>
                      </a:r>
                      <a:endParaRPr lang="es-ES" sz="1000">
                        <a:latin typeface="Calibri"/>
                        <a:ea typeface="Calibri"/>
                        <a:cs typeface="Times New Roman"/>
                      </a:endParaRPr>
                    </a:p>
                  </a:txBody>
                  <a:tcPr marL="38698" marR="38698" marT="0" marB="0">
                    <a:lnL>
                      <a:noFill/>
                    </a:lnL>
                    <a:lnR>
                      <a:noFill/>
                    </a:lnR>
                    <a:lnT>
                      <a:noFill/>
                    </a:lnT>
                    <a:lnB>
                      <a:noFill/>
                    </a:lnB>
                    <a:solidFill>
                      <a:srgbClr val="17375D"/>
                    </a:solidFill>
                  </a:tcPr>
                </a:tc>
              </a:tr>
              <a:tr h="1134878">
                <a:tc>
                  <a:txBody>
                    <a:bodyPr/>
                    <a:lstStyle/>
                    <a:p>
                      <a:pPr>
                        <a:lnSpc>
                          <a:spcPct val="115000"/>
                        </a:lnSpc>
                        <a:spcAft>
                          <a:spcPts val="0"/>
                        </a:spcAft>
                      </a:pPr>
                      <a:r>
                        <a:rPr lang="es-ES" sz="1200">
                          <a:solidFill>
                            <a:srgbClr val="FFFFFF"/>
                          </a:solidFill>
                          <a:latin typeface="Calibri"/>
                          <a:ea typeface="Times New Roman"/>
                          <a:cs typeface="Times New Roman"/>
                        </a:rPr>
                        <a:t>Información</a:t>
                      </a:r>
                      <a:endParaRPr lang="es-ES" sz="1000">
                        <a:latin typeface="Calibri"/>
                        <a:ea typeface="Calibri"/>
                        <a:cs typeface="Times New Roman"/>
                      </a:endParaRPr>
                    </a:p>
                  </a:txBody>
                  <a:tcPr marL="38698" marR="38698" marT="0" marB="0">
                    <a:lnL>
                      <a:noFill/>
                    </a:lnL>
                    <a:lnR>
                      <a:noFill/>
                    </a:lnR>
                    <a:lnT>
                      <a:noFill/>
                    </a:lnT>
                    <a:lnB>
                      <a:noFill/>
                    </a:lnB>
                    <a:solidFill>
                      <a:srgbClr val="17375D"/>
                    </a:solidFill>
                  </a:tcPr>
                </a:tc>
                <a:tc>
                  <a:txBody>
                    <a:bodyPr/>
                    <a:lstStyle/>
                    <a:p>
                      <a:pPr>
                        <a:lnSpc>
                          <a:spcPct val="115000"/>
                        </a:lnSpc>
                        <a:spcAft>
                          <a:spcPts val="0"/>
                        </a:spcAft>
                      </a:pPr>
                      <a:r>
                        <a:rPr lang="es-ES" sz="1200">
                          <a:solidFill>
                            <a:srgbClr val="FFFFFF"/>
                          </a:solidFill>
                          <a:latin typeface="Calibri"/>
                          <a:ea typeface="Times New Roman"/>
                          <a:cs typeface="Times New Roman"/>
                        </a:rPr>
                        <a:t>De todas las entidades, en especial: Dane, Banco de la República, Ministerio de Hacienda, Ministerio de Minas. Ministerio de Educación. Información de trámites.</a:t>
                      </a:r>
                      <a:endParaRPr lang="es-ES" sz="1000">
                        <a:latin typeface="Calibri"/>
                        <a:ea typeface="Calibri"/>
                        <a:cs typeface="Times New Roman"/>
                      </a:endParaRPr>
                    </a:p>
                  </a:txBody>
                  <a:tcPr marL="38698" marR="38698" marT="0" marB="0">
                    <a:lnL>
                      <a:noFill/>
                    </a:lnL>
                    <a:lnR>
                      <a:noFill/>
                    </a:lnR>
                    <a:lnT>
                      <a:noFill/>
                    </a:lnT>
                    <a:lnB>
                      <a:noFill/>
                    </a:lnB>
                    <a:solidFill>
                      <a:srgbClr val="17375D"/>
                    </a:solidFill>
                  </a:tcPr>
                </a:tc>
              </a:tr>
              <a:tr h="436491">
                <a:tc>
                  <a:txBody>
                    <a:bodyPr/>
                    <a:lstStyle/>
                    <a:p>
                      <a:pPr>
                        <a:lnSpc>
                          <a:spcPct val="115000"/>
                        </a:lnSpc>
                        <a:spcAft>
                          <a:spcPts val="0"/>
                        </a:spcAft>
                      </a:pPr>
                      <a:r>
                        <a:rPr lang="es-ES" sz="1200">
                          <a:solidFill>
                            <a:srgbClr val="FFFFFF"/>
                          </a:solidFill>
                          <a:latin typeface="Calibri"/>
                          <a:ea typeface="Times New Roman"/>
                          <a:cs typeface="Times New Roman"/>
                        </a:rPr>
                        <a:t>Hotelera</a:t>
                      </a:r>
                      <a:endParaRPr lang="es-ES" sz="1000">
                        <a:latin typeface="Calibri"/>
                        <a:ea typeface="Calibri"/>
                        <a:cs typeface="Times New Roman"/>
                      </a:endParaRPr>
                    </a:p>
                  </a:txBody>
                  <a:tcPr marL="38698" marR="38698" marT="0" marB="0">
                    <a:lnL>
                      <a:noFill/>
                    </a:lnL>
                    <a:lnR>
                      <a:noFill/>
                    </a:lnR>
                    <a:lnT>
                      <a:noFill/>
                    </a:lnT>
                    <a:lnB>
                      <a:noFill/>
                    </a:lnB>
                    <a:solidFill>
                      <a:srgbClr val="17375D"/>
                    </a:solidFill>
                  </a:tcPr>
                </a:tc>
                <a:tc>
                  <a:txBody>
                    <a:bodyPr/>
                    <a:lstStyle/>
                    <a:p>
                      <a:pPr>
                        <a:lnSpc>
                          <a:spcPct val="115000"/>
                        </a:lnSpc>
                        <a:spcAft>
                          <a:spcPts val="0"/>
                        </a:spcAft>
                      </a:pPr>
                      <a:r>
                        <a:rPr lang="es-ES" sz="1200">
                          <a:solidFill>
                            <a:srgbClr val="FFFFFF"/>
                          </a:solidFill>
                          <a:latin typeface="Calibri"/>
                          <a:ea typeface="Times New Roman"/>
                          <a:cs typeface="Times New Roman"/>
                        </a:rPr>
                        <a:t>Benchmarking  del sector hotelero</a:t>
                      </a:r>
                      <a:endParaRPr lang="es-ES" sz="1000">
                        <a:latin typeface="Calibri"/>
                        <a:ea typeface="Calibri"/>
                        <a:cs typeface="Times New Roman"/>
                      </a:endParaRPr>
                    </a:p>
                  </a:txBody>
                  <a:tcPr marL="38698" marR="38698" marT="0" marB="0">
                    <a:lnL>
                      <a:noFill/>
                    </a:lnL>
                    <a:lnR>
                      <a:noFill/>
                    </a:lnR>
                    <a:lnT>
                      <a:noFill/>
                    </a:lnT>
                    <a:lnB>
                      <a:noFill/>
                    </a:lnB>
                    <a:solidFill>
                      <a:srgbClr val="17375D"/>
                    </a:solidFill>
                  </a:tcPr>
                </a:tc>
              </a:tr>
              <a:tr h="449761">
                <a:tc>
                  <a:txBody>
                    <a:bodyPr/>
                    <a:lstStyle/>
                    <a:p>
                      <a:pPr>
                        <a:lnSpc>
                          <a:spcPct val="115000"/>
                        </a:lnSpc>
                        <a:spcAft>
                          <a:spcPts val="0"/>
                        </a:spcAft>
                      </a:pPr>
                      <a:r>
                        <a:rPr lang="es-ES" sz="1200">
                          <a:solidFill>
                            <a:srgbClr val="FFFFFF"/>
                          </a:solidFill>
                          <a:latin typeface="Calibri"/>
                          <a:ea typeface="Times New Roman"/>
                          <a:cs typeface="Times New Roman"/>
                        </a:rPr>
                        <a:t>Economía y finanzas</a:t>
                      </a:r>
                      <a:endParaRPr lang="es-ES" sz="1000">
                        <a:latin typeface="Calibri"/>
                        <a:ea typeface="Calibri"/>
                        <a:cs typeface="Times New Roman"/>
                      </a:endParaRPr>
                    </a:p>
                  </a:txBody>
                  <a:tcPr marL="38698" marR="38698" marT="0" marB="0">
                    <a:lnL>
                      <a:noFill/>
                    </a:lnL>
                    <a:lnR>
                      <a:noFill/>
                    </a:lnR>
                    <a:lnT>
                      <a:noFill/>
                    </a:lnT>
                    <a:lnB>
                      <a:noFill/>
                    </a:lnB>
                    <a:solidFill>
                      <a:srgbClr val="17375D"/>
                    </a:solidFill>
                  </a:tcPr>
                </a:tc>
                <a:tc>
                  <a:txBody>
                    <a:bodyPr/>
                    <a:lstStyle/>
                    <a:p>
                      <a:pPr>
                        <a:lnSpc>
                          <a:spcPct val="115000"/>
                        </a:lnSpc>
                        <a:spcAft>
                          <a:spcPts val="0"/>
                        </a:spcAft>
                      </a:pPr>
                      <a:r>
                        <a:rPr lang="es-ES" sz="1200" dirty="0">
                          <a:solidFill>
                            <a:srgbClr val="FFFFFF"/>
                          </a:solidFill>
                          <a:latin typeface="Calibri"/>
                          <a:ea typeface="Times New Roman"/>
                          <a:cs typeface="Times New Roman"/>
                        </a:rPr>
                        <a:t>Los temas financieros.  Exportaciones</a:t>
                      </a:r>
                      <a:endParaRPr lang="es-ES" sz="1000" dirty="0">
                        <a:latin typeface="Calibri"/>
                        <a:ea typeface="Calibri"/>
                        <a:cs typeface="Times New Roman"/>
                      </a:endParaRPr>
                    </a:p>
                  </a:txBody>
                  <a:tcPr marL="38698" marR="38698" marT="0" marB="0">
                    <a:lnL>
                      <a:noFill/>
                    </a:lnL>
                    <a:lnR>
                      <a:noFill/>
                    </a:lnR>
                    <a:lnT>
                      <a:noFill/>
                    </a:lnT>
                    <a:lnB>
                      <a:noFill/>
                    </a:lnB>
                    <a:solidFill>
                      <a:srgbClr val="17375D"/>
                    </a:solidFill>
                  </a:tcPr>
                </a:tc>
              </a:tr>
            </a:tbl>
          </a:graphicData>
        </a:graphic>
      </p:graphicFrame>
      <p:pic>
        <p:nvPicPr>
          <p:cNvPr id="7219" name="rg_hi" descr="http://t0.gstatic.com/images?q=tbn:ANd9GcQX8cyhpr8qSU3Nm97aFNafWD5pO-Ywzx527t6FzITse7lloqSXwg"/>
          <p:cNvPicPr>
            <a:picLocks noChangeAspect="1" noChangeArrowheads="1"/>
          </p:cNvPicPr>
          <p:nvPr/>
        </p:nvPicPr>
        <p:blipFill>
          <a:blip r:embed="rId10" cstate="print"/>
          <a:srcRect/>
          <a:stretch>
            <a:fillRect/>
          </a:stretch>
        </p:blipFill>
        <p:spPr bwMode="auto">
          <a:xfrm>
            <a:off x="1290638" y="4357688"/>
            <a:ext cx="2209800" cy="2066925"/>
          </a:xfrm>
          <a:prstGeom prst="rect">
            <a:avLst/>
          </a:prstGeom>
          <a:noFill/>
          <a:ln w="9525">
            <a:noFill/>
            <a:miter lim="800000"/>
            <a:headEnd/>
            <a:tailEnd/>
          </a:ln>
        </p:spPr>
      </p:pic>
      <p:sp>
        <p:nvSpPr>
          <p:cNvPr id="37" name="40 CuadroTexto"/>
          <p:cNvSpPr txBox="1">
            <a:spLocks noChangeArrowheads="1"/>
          </p:cNvSpPr>
          <p:nvPr/>
        </p:nvSpPr>
        <p:spPr bwMode="auto">
          <a:xfrm>
            <a:off x="0" y="404813"/>
            <a:ext cx="6876256" cy="523220"/>
          </a:xfrm>
          <a:prstGeom prst="rect">
            <a:avLst/>
          </a:prstGeom>
          <a:solidFill>
            <a:srgbClr val="800080"/>
          </a:solidFill>
          <a:ln w="9525">
            <a:noFill/>
            <a:miter lim="800000"/>
            <a:headEnd/>
            <a:tailEnd/>
          </a:ln>
        </p:spPr>
        <p:txBody>
          <a:bodyPr wrap="square">
            <a:spAutoFit/>
          </a:bodyPr>
          <a:lstStyle/>
          <a:p>
            <a:r>
              <a:rPr lang="es-ES" sz="2800" dirty="0" smtClean="0">
                <a:solidFill>
                  <a:schemeClr val="bg1"/>
                </a:solidFill>
                <a:latin typeface="Calibri" pitchFamily="34" charset="0"/>
              </a:rPr>
              <a:t>2.3.2. RESULTADOS ENTIDADES  </a:t>
            </a:r>
            <a:r>
              <a:rPr lang="es-ES" sz="2800" dirty="0">
                <a:solidFill>
                  <a:schemeClr val="bg1"/>
                </a:solidFill>
                <a:latin typeface="Calibri" pitchFamily="34" charset="0"/>
              </a:rPr>
              <a:t>NACIONALES</a:t>
            </a: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3" descr="C:\Users\Lalis\Desktop\a.png"/>
          <p:cNvPicPr>
            <a:picLocks noChangeAspect="1" noChangeArrowheads="1"/>
          </p:cNvPicPr>
          <p:nvPr/>
        </p:nvPicPr>
        <p:blipFill>
          <a:blip r:embed="rId3" cstate="print"/>
          <a:srcRect/>
          <a:stretch>
            <a:fillRect/>
          </a:stretch>
        </p:blipFill>
        <p:spPr bwMode="auto">
          <a:xfrm>
            <a:off x="0" y="0"/>
            <a:ext cx="9144000" cy="6894513"/>
          </a:xfrm>
          <a:prstGeom prst="rect">
            <a:avLst/>
          </a:prstGeom>
          <a:noFill/>
          <a:ln w="9525">
            <a:noFill/>
            <a:miter lim="800000"/>
            <a:headEnd/>
            <a:tailEnd/>
          </a:ln>
        </p:spPr>
      </p:pic>
      <p:pic>
        <p:nvPicPr>
          <p:cNvPr id="25603" name="Picture 2" descr="C:\Users\Lalis\Desktop\Figura.png"/>
          <p:cNvPicPr>
            <a:picLocks noChangeAspect="1" noChangeArrowheads="1"/>
          </p:cNvPicPr>
          <p:nvPr/>
        </p:nvPicPr>
        <p:blipFill>
          <a:blip r:embed="rId4" cstate="print"/>
          <a:srcRect/>
          <a:stretch>
            <a:fillRect/>
          </a:stretch>
        </p:blipFill>
        <p:spPr bwMode="auto">
          <a:xfrm>
            <a:off x="8748713" y="908050"/>
            <a:ext cx="282575" cy="739775"/>
          </a:xfrm>
          <a:prstGeom prst="rect">
            <a:avLst/>
          </a:prstGeom>
          <a:noFill/>
          <a:ln w="9525">
            <a:noFill/>
            <a:miter lim="800000"/>
            <a:headEnd/>
            <a:tailEnd/>
          </a:ln>
        </p:spPr>
      </p:pic>
      <p:pic>
        <p:nvPicPr>
          <p:cNvPr id="25604" name="Picture 2" descr="C:\Users\Lalis\Desktop\Figura.png"/>
          <p:cNvPicPr>
            <a:picLocks noChangeAspect="1" noChangeArrowheads="1"/>
          </p:cNvPicPr>
          <p:nvPr/>
        </p:nvPicPr>
        <p:blipFill>
          <a:blip r:embed="rId4" cstate="print"/>
          <a:srcRect/>
          <a:stretch>
            <a:fillRect/>
          </a:stretch>
        </p:blipFill>
        <p:spPr bwMode="auto">
          <a:xfrm>
            <a:off x="8748713" y="1773238"/>
            <a:ext cx="282575" cy="738187"/>
          </a:xfrm>
          <a:prstGeom prst="rect">
            <a:avLst/>
          </a:prstGeom>
          <a:noFill/>
          <a:ln w="9525">
            <a:noFill/>
            <a:miter lim="800000"/>
            <a:headEnd/>
            <a:tailEnd/>
          </a:ln>
        </p:spPr>
      </p:pic>
      <p:pic>
        <p:nvPicPr>
          <p:cNvPr id="25605" name="Picture 2" descr="C:\Users\Lalis\Desktop\Figura.png"/>
          <p:cNvPicPr>
            <a:picLocks noChangeAspect="1" noChangeArrowheads="1"/>
          </p:cNvPicPr>
          <p:nvPr/>
        </p:nvPicPr>
        <p:blipFill>
          <a:blip r:embed="rId4" cstate="print"/>
          <a:srcRect/>
          <a:stretch>
            <a:fillRect/>
          </a:stretch>
        </p:blipFill>
        <p:spPr bwMode="auto">
          <a:xfrm>
            <a:off x="8753475" y="6073775"/>
            <a:ext cx="282575" cy="739775"/>
          </a:xfrm>
          <a:prstGeom prst="rect">
            <a:avLst/>
          </a:prstGeom>
          <a:noFill/>
          <a:ln w="9525">
            <a:noFill/>
            <a:miter lim="800000"/>
            <a:headEnd/>
            <a:tailEnd/>
          </a:ln>
        </p:spPr>
      </p:pic>
      <p:pic>
        <p:nvPicPr>
          <p:cNvPr id="25606" name="Picture 2" descr="C:\Users\Lalis\Desktop\Figura.png"/>
          <p:cNvPicPr>
            <a:picLocks noChangeAspect="1" noChangeArrowheads="1"/>
          </p:cNvPicPr>
          <p:nvPr/>
        </p:nvPicPr>
        <p:blipFill>
          <a:blip r:embed="rId4" cstate="print"/>
          <a:srcRect/>
          <a:stretch>
            <a:fillRect/>
          </a:stretch>
        </p:blipFill>
        <p:spPr bwMode="auto">
          <a:xfrm>
            <a:off x="8748713" y="2636838"/>
            <a:ext cx="282575" cy="739775"/>
          </a:xfrm>
          <a:prstGeom prst="rect">
            <a:avLst/>
          </a:prstGeom>
          <a:noFill/>
          <a:ln w="9525">
            <a:noFill/>
            <a:miter lim="800000"/>
            <a:headEnd/>
            <a:tailEnd/>
          </a:ln>
        </p:spPr>
      </p:pic>
      <p:pic>
        <p:nvPicPr>
          <p:cNvPr id="25607" name="Picture 2" descr="C:\Users\Lalis\Desktop\Figura.png"/>
          <p:cNvPicPr>
            <a:picLocks noChangeAspect="1" noChangeArrowheads="1"/>
          </p:cNvPicPr>
          <p:nvPr/>
        </p:nvPicPr>
        <p:blipFill>
          <a:blip r:embed="rId4" cstate="print"/>
          <a:srcRect/>
          <a:stretch>
            <a:fillRect/>
          </a:stretch>
        </p:blipFill>
        <p:spPr bwMode="auto">
          <a:xfrm>
            <a:off x="8748713" y="6073775"/>
            <a:ext cx="282575" cy="739775"/>
          </a:xfrm>
          <a:prstGeom prst="rect">
            <a:avLst/>
          </a:prstGeom>
          <a:noFill/>
          <a:ln w="9525">
            <a:noFill/>
            <a:miter lim="800000"/>
            <a:headEnd/>
            <a:tailEnd/>
          </a:ln>
        </p:spPr>
      </p:pic>
      <p:pic>
        <p:nvPicPr>
          <p:cNvPr id="25608" name="Picture 2" descr="C:\Users\Lalis\Desktop\Figura.png"/>
          <p:cNvPicPr>
            <a:picLocks noChangeAspect="1" noChangeArrowheads="1"/>
          </p:cNvPicPr>
          <p:nvPr/>
        </p:nvPicPr>
        <p:blipFill>
          <a:blip r:embed="rId4" cstate="print"/>
          <a:srcRect/>
          <a:stretch>
            <a:fillRect/>
          </a:stretch>
        </p:blipFill>
        <p:spPr bwMode="auto">
          <a:xfrm>
            <a:off x="8748713" y="3500438"/>
            <a:ext cx="282575" cy="739775"/>
          </a:xfrm>
          <a:prstGeom prst="rect">
            <a:avLst/>
          </a:prstGeom>
          <a:noFill/>
          <a:ln w="9525">
            <a:noFill/>
            <a:miter lim="800000"/>
            <a:headEnd/>
            <a:tailEnd/>
          </a:ln>
        </p:spPr>
      </p:pic>
      <p:pic>
        <p:nvPicPr>
          <p:cNvPr id="25609" name="Picture 2" descr="C:\Users\Lalis\Desktop\Figura.png"/>
          <p:cNvPicPr>
            <a:picLocks noChangeAspect="1" noChangeArrowheads="1"/>
          </p:cNvPicPr>
          <p:nvPr/>
        </p:nvPicPr>
        <p:blipFill>
          <a:blip r:embed="rId4" cstate="print"/>
          <a:srcRect/>
          <a:stretch>
            <a:fillRect/>
          </a:stretch>
        </p:blipFill>
        <p:spPr bwMode="auto">
          <a:xfrm>
            <a:off x="8748713" y="6073775"/>
            <a:ext cx="282575" cy="739775"/>
          </a:xfrm>
          <a:prstGeom prst="rect">
            <a:avLst/>
          </a:prstGeom>
          <a:noFill/>
          <a:ln w="9525">
            <a:noFill/>
            <a:miter lim="800000"/>
            <a:headEnd/>
            <a:tailEnd/>
          </a:ln>
        </p:spPr>
      </p:pic>
      <p:pic>
        <p:nvPicPr>
          <p:cNvPr id="25610" name="Picture 2" descr="C:\Users\Lalis\Desktop\Figura.png"/>
          <p:cNvPicPr>
            <a:picLocks noChangeAspect="1" noChangeArrowheads="1"/>
          </p:cNvPicPr>
          <p:nvPr/>
        </p:nvPicPr>
        <p:blipFill>
          <a:blip r:embed="rId4" cstate="print"/>
          <a:srcRect/>
          <a:stretch>
            <a:fillRect/>
          </a:stretch>
        </p:blipFill>
        <p:spPr bwMode="auto">
          <a:xfrm>
            <a:off x="8753475" y="4365625"/>
            <a:ext cx="282575" cy="738188"/>
          </a:xfrm>
          <a:prstGeom prst="rect">
            <a:avLst/>
          </a:prstGeom>
          <a:noFill/>
          <a:ln w="9525">
            <a:noFill/>
            <a:miter lim="800000"/>
            <a:headEnd/>
            <a:tailEnd/>
          </a:ln>
        </p:spPr>
      </p:pic>
      <p:pic>
        <p:nvPicPr>
          <p:cNvPr id="25611" name="Picture 2" descr="C:\Users\Lalis\Desktop\Figura.png"/>
          <p:cNvPicPr>
            <a:picLocks noChangeAspect="1" noChangeArrowheads="1"/>
          </p:cNvPicPr>
          <p:nvPr/>
        </p:nvPicPr>
        <p:blipFill>
          <a:blip r:embed="rId4" cstate="print"/>
          <a:srcRect/>
          <a:stretch>
            <a:fillRect/>
          </a:stretch>
        </p:blipFill>
        <p:spPr bwMode="auto">
          <a:xfrm>
            <a:off x="8748713" y="5229225"/>
            <a:ext cx="282575" cy="739775"/>
          </a:xfrm>
          <a:prstGeom prst="rect">
            <a:avLst/>
          </a:prstGeom>
          <a:noFill/>
          <a:ln w="9525">
            <a:noFill/>
            <a:miter lim="800000"/>
            <a:headEnd/>
            <a:tailEnd/>
          </a:ln>
        </p:spPr>
      </p:pic>
      <p:pic>
        <p:nvPicPr>
          <p:cNvPr id="25612" name="Picture 2" descr="C:\Users\Lalis\Desktop\Figura.png"/>
          <p:cNvPicPr>
            <a:picLocks noChangeAspect="1" noChangeArrowheads="1"/>
          </p:cNvPicPr>
          <p:nvPr/>
        </p:nvPicPr>
        <p:blipFill>
          <a:blip r:embed="rId4" cstate="print"/>
          <a:srcRect/>
          <a:stretch>
            <a:fillRect/>
          </a:stretch>
        </p:blipFill>
        <p:spPr bwMode="auto">
          <a:xfrm>
            <a:off x="8748713" y="6073775"/>
            <a:ext cx="282575" cy="739775"/>
          </a:xfrm>
          <a:prstGeom prst="rect">
            <a:avLst/>
          </a:prstGeom>
          <a:noFill/>
          <a:ln w="9525">
            <a:noFill/>
            <a:miter lim="800000"/>
            <a:headEnd/>
            <a:tailEnd/>
          </a:ln>
        </p:spPr>
      </p:pic>
      <p:pic>
        <p:nvPicPr>
          <p:cNvPr id="25613" name="Picture 2" descr="C:\Users\Lalis\Desktop\Figura.png"/>
          <p:cNvPicPr>
            <a:picLocks noChangeAspect="1" noChangeArrowheads="1"/>
          </p:cNvPicPr>
          <p:nvPr/>
        </p:nvPicPr>
        <p:blipFill>
          <a:blip r:embed="rId4" cstate="print"/>
          <a:srcRect/>
          <a:stretch>
            <a:fillRect/>
          </a:stretch>
        </p:blipFill>
        <p:spPr bwMode="auto">
          <a:xfrm>
            <a:off x="8748713" y="5229225"/>
            <a:ext cx="282575" cy="739775"/>
          </a:xfrm>
          <a:prstGeom prst="rect">
            <a:avLst/>
          </a:prstGeom>
          <a:noFill/>
          <a:ln w="9525">
            <a:noFill/>
            <a:miter lim="800000"/>
            <a:headEnd/>
            <a:tailEnd/>
          </a:ln>
        </p:spPr>
      </p:pic>
      <p:pic>
        <p:nvPicPr>
          <p:cNvPr id="25614" name="Picture 2" descr="C:\Users\Lalis\Desktop\Figura.png"/>
          <p:cNvPicPr>
            <a:picLocks noChangeAspect="1" noChangeArrowheads="1"/>
          </p:cNvPicPr>
          <p:nvPr/>
        </p:nvPicPr>
        <p:blipFill>
          <a:blip r:embed="rId4" cstate="print"/>
          <a:srcRect/>
          <a:stretch>
            <a:fillRect/>
          </a:stretch>
        </p:blipFill>
        <p:spPr bwMode="auto">
          <a:xfrm>
            <a:off x="8748713" y="5229225"/>
            <a:ext cx="282575" cy="739775"/>
          </a:xfrm>
          <a:prstGeom prst="rect">
            <a:avLst/>
          </a:prstGeom>
          <a:noFill/>
          <a:ln w="9525">
            <a:noFill/>
            <a:miter lim="800000"/>
            <a:headEnd/>
            <a:tailEnd/>
          </a:ln>
        </p:spPr>
      </p:pic>
      <p:pic>
        <p:nvPicPr>
          <p:cNvPr id="25615" name="Picture 2" descr="C:\Users\Lalis\Desktop\Figura.png"/>
          <p:cNvPicPr>
            <a:picLocks noChangeAspect="1" noChangeArrowheads="1"/>
          </p:cNvPicPr>
          <p:nvPr/>
        </p:nvPicPr>
        <p:blipFill>
          <a:blip r:embed="rId4" cstate="print"/>
          <a:srcRect/>
          <a:stretch>
            <a:fillRect/>
          </a:stretch>
        </p:blipFill>
        <p:spPr bwMode="auto">
          <a:xfrm>
            <a:off x="8748713" y="4365625"/>
            <a:ext cx="282575" cy="738188"/>
          </a:xfrm>
          <a:prstGeom prst="rect">
            <a:avLst/>
          </a:prstGeom>
          <a:noFill/>
          <a:ln w="9525">
            <a:noFill/>
            <a:miter lim="800000"/>
            <a:headEnd/>
            <a:tailEnd/>
          </a:ln>
        </p:spPr>
      </p:pic>
      <p:pic>
        <p:nvPicPr>
          <p:cNvPr id="25616" name="Picture 2" descr="C:\Users\Lalis\Desktop\Figura.png"/>
          <p:cNvPicPr>
            <a:picLocks noChangeAspect="1" noChangeArrowheads="1"/>
          </p:cNvPicPr>
          <p:nvPr/>
        </p:nvPicPr>
        <p:blipFill>
          <a:blip r:embed="rId4" cstate="print"/>
          <a:srcRect/>
          <a:stretch>
            <a:fillRect/>
          </a:stretch>
        </p:blipFill>
        <p:spPr bwMode="auto">
          <a:xfrm>
            <a:off x="8748713" y="6092825"/>
            <a:ext cx="282575" cy="739775"/>
          </a:xfrm>
          <a:prstGeom prst="rect">
            <a:avLst/>
          </a:prstGeom>
          <a:noFill/>
          <a:ln w="9525">
            <a:noFill/>
            <a:miter lim="800000"/>
            <a:headEnd/>
            <a:tailEnd/>
          </a:ln>
        </p:spPr>
      </p:pic>
      <p:pic>
        <p:nvPicPr>
          <p:cNvPr id="25617" name="Picture 2" descr="C:\Users\Lalis\Desktop\Figura.png"/>
          <p:cNvPicPr>
            <a:picLocks noChangeAspect="1" noChangeArrowheads="1"/>
          </p:cNvPicPr>
          <p:nvPr/>
        </p:nvPicPr>
        <p:blipFill>
          <a:blip r:embed="rId4" cstate="print"/>
          <a:srcRect/>
          <a:stretch>
            <a:fillRect/>
          </a:stretch>
        </p:blipFill>
        <p:spPr bwMode="auto">
          <a:xfrm>
            <a:off x="8748713" y="5229225"/>
            <a:ext cx="282575" cy="739775"/>
          </a:xfrm>
          <a:prstGeom prst="rect">
            <a:avLst/>
          </a:prstGeom>
          <a:noFill/>
          <a:ln w="9525">
            <a:noFill/>
            <a:miter lim="800000"/>
            <a:headEnd/>
            <a:tailEnd/>
          </a:ln>
        </p:spPr>
      </p:pic>
      <p:pic>
        <p:nvPicPr>
          <p:cNvPr id="25618" name="Picture 2" descr="C:\Users\Lalis\Desktop\Figura.png"/>
          <p:cNvPicPr>
            <a:picLocks noChangeAspect="1" noChangeArrowheads="1"/>
          </p:cNvPicPr>
          <p:nvPr/>
        </p:nvPicPr>
        <p:blipFill>
          <a:blip r:embed="rId4" cstate="print"/>
          <a:srcRect/>
          <a:stretch>
            <a:fillRect/>
          </a:stretch>
        </p:blipFill>
        <p:spPr bwMode="auto">
          <a:xfrm>
            <a:off x="8748713" y="4365625"/>
            <a:ext cx="282575" cy="738188"/>
          </a:xfrm>
          <a:prstGeom prst="rect">
            <a:avLst/>
          </a:prstGeom>
          <a:noFill/>
          <a:ln w="9525">
            <a:noFill/>
            <a:miter lim="800000"/>
            <a:headEnd/>
            <a:tailEnd/>
          </a:ln>
        </p:spPr>
      </p:pic>
      <p:pic>
        <p:nvPicPr>
          <p:cNvPr id="25619" name="Picture 2" descr="C:\Users\Lalis\Desktop\Figura.png"/>
          <p:cNvPicPr>
            <a:picLocks noChangeAspect="1" noChangeArrowheads="1"/>
          </p:cNvPicPr>
          <p:nvPr/>
        </p:nvPicPr>
        <p:blipFill>
          <a:blip r:embed="rId4" cstate="print"/>
          <a:srcRect/>
          <a:stretch>
            <a:fillRect/>
          </a:stretch>
        </p:blipFill>
        <p:spPr bwMode="auto">
          <a:xfrm>
            <a:off x="8748713" y="3500438"/>
            <a:ext cx="282575" cy="739775"/>
          </a:xfrm>
          <a:prstGeom prst="rect">
            <a:avLst/>
          </a:prstGeom>
          <a:noFill/>
          <a:ln w="9525">
            <a:noFill/>
            <a:miter lim="800000"/>
            <a:headEnd/>
            <a:tailEnd/>
          </a:ln>
        </p:spPr>
      </p:pic>
      <p:pic>
        <p:nvPicPr>
          <p:cNvPr id="25620" name="Picture 2" descr="C:\Users\Lalis\Desktop\Figura.png"/>
          <p:cNvPicPr>
            <a:picLocks noChangeAspect="1" noChangeArrowheads="1"/>
          </p:cNvPicPr>
          <p:nvPr/>
        </p:nvPicPr>
        <p:blipFill>
          <a:blip r:embed="rId4" cstate="print"/>
          <a:srcRect/>
          <a:stretch>
            <a:fillRect/>
          </a:stretch>
        </p:blipFill>
        <p:spPr bwMode="auto">
          <a:xfrm>
            <a:off x="8748713" y="3500438"/>
            <a:ext cx="282575" cy="739775"/>
          </a:xfrm>
          <a:prstGeom prst="rect">
            <a:avLst/>
          </a:prstGeom>
          <a:noFill/>
          <a:ln w="9525">
            <a:noFill/>
            <a:miter lim="800000"/>
            <a:headEnd/>
            <a:tailEnd/>
          </a:ln>
        </p:spPr>
      </p:pic>
      <p:pic>
        <p:nvPicPr>
          <p:cNvPr id="25621" name="Picture 2" descr="C:\Users\Lalis\Desktop\Figura.png"/>
          <p:cNvPicPr>
            <a:picLocks noChangeAspect="1" noChangeArrowheads="1"/>
          </p:cNvPicPr>
          <p:nvPr/>
        </p:nvPicPr>
        <p:blipFill>
          <a:blip r:embed="rId4" cstate="print"/>
          <a:srcRect/>
          <a:stretch>
            <a:fillRect/>
          </a:stretch>
        </p:blipFill>
        <p:spPr bwMode="auto">
          <a:xfrm>
            <a:off x="8748713" y="2636838"/>
            <a:ext cx="282575" cy="739775"/>
          </a:xfrm>
          <a:prstGeom prst="rect">
            <a:avLst/>
          </a:prstGeom>
          <a:noFill/>
          <a:ln w="9525">
            <a:noFill/>
            <a:miter lim="800000"/>
            <a:headEnd/>
            <a:tailEnd/>
          </a:ln>
        </p:spPr>
      </p:pic>
      <p:pic>
        <p:nvPicPr>
          <p:cNvPr id="25622" name="Picture 2" descr="C:\Users\Lalis\Desktop\Figura.png"/>
          <p:cNvPicPr>
            <a:picLocks noChangeAspect="1" noChangeArrowheads="1"/>
          </p:cNvPicPr>
          <p:nvPr/>
        </p:nvPicPr>
        <p:blipFill>
          <a:blip r:embed="rId4" cstate="print"/>
          <a:srcRect/>
          <a:stretch>
            <a:fillRect/>
          </a:stretch>
        </p:blipFill>
        <p:spPr bwMode="auto">
          <a:xfrm>
            <a:off x="8748713" y="6092825"/>
            <a:ext cx="282575" cy="739775"/>
          </a:xfrm>
          <a:prstGeom prst="rect">
            <a:avLst/>
          </a:prstGeom>
          <a:noFill/>
          <a:ln w="9525">
            <a:noFill/>
            <a:miter lim="800000"/>
            <a:headEnd/>
            <a:tailEnd/>
          </a:ln>
        </p:spPr>
      </p:pic>
      <p:pic>
        <p:nvPicPr>
          <p:cNvPr id="25623" name="Picture 2" descr="C:\Users\Lalis\Desktop\Figura.png"/>
          <p:cNvPicPr>
            <a:picLocks noChangeAspect="1" noChangeArrowheads="1"/>
          </p:cNvPicPr>
          <p:nvPr/>
        </p:nvPicPr>
        <p:blipFill>
          <a:blip r:embed="rId4" cstate="print"/>
          <a:srcRect/>
          <a:stretch>
            <a:fillRect/>
          </a:stretch>
        </p:blipFill>
        <p:spPr bwMode="auto">
          <a:xfrm>
            <a:off x="8748713" y="1773238"/>
            <a:ext cx="282575" cy="738187"/>
          </a:xfrm>
          <a:prstGeom prst="rect">
            <a:avLst/>
          </a:prstGeom>
          <a:noFill/>
          <a:ln w="9525">
            <a:noFill/>
            <a:miter lim="800000"/>
            <a:headEnd/>
            <a:tailEnd/>
          </a:ln>
        </p:spPr>
      </p:pic>
      <p:pic>
        <p:nvPicPr>
          <p:cNvPr id="25624" name="Picture 2" descr="C:\Users\Lalis\Desktop\Figura.png"/>
          <p:cNvPicPr>
            <a:picLocks noChangeAspect="1" noChangeArrowheads="1"/>
          </p:cNvPicPr>
          <p:nvPr/>
        </p:nvPicPr>
        <p:blipFill>
          <a:blip r:embed="rId4" cstate="print"/>
          <a:srcRect/>
          <a:stretch>
            <a:fillRect/>
          </a:stretch>
        </p:blipFill>
        <p:spPr bwMode="auto">
          <a:xfrm>
            <a:off x="8748713" y="4365625"/>
            <a:ext cx="282575" cy="738188"/>
          </a:xfrm>
          <a:prstGeom prst="rect">
            <a:avLst/>
          </a:prstGeom>
          <a:noFill/>
          <a:ln w="9525">
            <a:noFill/>
            <a:miter lim="800000"/>
            <a:headEnd/>
            <a:tailEnd/>
          </a:ln>
        </p:spPr>
      </p:pic>
      <p:sp>
        <p:nvSpPr>
          <p:cNvPr id="38" name="37 Rectángulo"/>
          <p:cNvSpPr/>
          <p:nvPr/>
        </p:nvSpPr>
        <p:spPr>
          <a:xfrm>
            <a:off x="107950" y="6021388"/>
            <a:ext cx="395288" cy="18891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39" name="38 Rectángulo"/>
          <p:cNvSpPr/>
          <p:nvPr/>
        </p:nvSpPr>
        <p:spPr>
          <a:xfrm>
            <a:off x="107950" y="6308725"/>
            <a:ext cx="395288" cy="188913"/>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2" name="41 Rectángulo"/>
          <p:cNvSpPr/>
          <p:nvPr/>
        </p:nvSpPr>
        <p:spPr>
          <a:xfrm>
            <a:off x="107950" y="6624638"/>
            <a:ext cx="395288" cy="188912"/>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grpSp>
        <p:nvGrpSpPr>
          <p:cNvPr id="2" name="32 Grupo"/>
          <p:cNvGrpSpPr/>
          <p:nvPr/>
        </p:nvGrpSpPr>
        <p:grpSpPr>
          <a:xfrm>
            <a:off x="1714480" y="1000108"/>
            <a:ext cx="5643602" cy="623610"/>
            <a:chOff x="0" y="0"/>
            <a:chExt cx="5643602" cy="623610"/>
          </a:xfrm>
          <a:scene3d>
            <a:camera prst="orthographicFront"/>
            <a:lightRig rig="threePt" dir="t">
              <a:rot lat="0" lon="0" rev="7500000"/>
            </a:lightRig>
          </a:scene3d>
        </p:grpSpPr>
        <p:sp>
          <p:nvSpPr>
            <p:cNvPr id="34" name="33 Rectángulo redondeado"/>
            <p:cNvSpPr/>
            <p:nvPr/>
          </p:nvSpPr>
          <p:spPr>
            <a:xfrm>
              <a:off x="0" y="0"/>
              <a:ext cx="5643602" cy="623610"/>
            </a:xfrm>
            <a:prstGeom prst="roundRect">
              <a:avLst/>
            </a:prstGeom>
            <a:sp3d prstMaterial="plastic">
              <a:bevelT w="127000" h="25400" prst="relaxedInset"/>
            </a:sp3d>
          </p:spPr>
          <p:style>
            <a:lnRef idx="0">
              <a:schemeClr val="lt1">
                <a:hueOff val="0"/>
                <a:satOff val="0"/>
                <a:lumOff val="0"/>
                <a:alphaOff val="0"/>
              </a:schemeClr>
            </a:lnRef>
            <a:fillRef idx="3">
              <a:schemeClr val="accent5">
                <a:hueOff val="0"/>
                <a:satOff val="0"/>
                <a:lumOff val="0"/>
                <a:alphaOff val="0"/>
              </a:schemeClr>
            </a:fillRef>
            <a:effectRef idx="2">
              <a:schemeClr val="accent5">
                <a:hueOff val="0"/>
                <a:satOff val="0"/>
                <a:lumOff val="0"/>
                <a:alphaOff val="0"/>
              </a:schemeClr>
            </a:effectRef>
            <a:fontRef idx="minor">
              <a:schemeClr val="lt1"/>
            </a:fontRef>
          </p:style>
        </p:sp>
        <p:sp>
          <p:nvSpPr>
            <p:cNvPr id="35" name="34 Rectángulo"/>
            <p:cNvSpPr/>
            <p:nvPr/>
          </p:nvSpPr>
          <p:spPr>
            <a:xfrm>
              <a:off x="30442" y="30442"/>
              <a:ext cx="5582718" cy="562726"/>
            </a:xfrm>
            <a:prstGeom prst="rect">
              <a:avLst/>
            </a:prstGeom>
            <a:sp3d/>
          </p:spPr>
          <p:style>
            <a:lnRef idx="0">
              <a:scrgbClr r="0" g="0" b="0"/>
            </a:lnRef>
            <a:fillRef idx="0">
              <a:scrgbClr r="0" g="0" b="0"/>
            </a:fillRef>
            <a:effectRef idx="0">
              <a:scrgbClr r="0" g="0" b="0"/>
            </a:effectRef>
            <a:fontRef idx="minor">
              <a:schemeClr val="lt1"/>
            </a:fontRef>
          </p:style>
          <p:txBody>
            <a:bodyPr lIns="99060" tIns="99060" rIns="99060" bIns="99060" spcCol="1270" anchor="ctr"/>
            <a:lstStyle/>
            <a:p>
              <a:pPr algn="ctr" defTabSz="1155700">
                <a:lnSpc>
                  <a:spcPct val="90000"/>
                </a:lnSpc>
                <a:spcAft>
                  <a:spcPct val="35000"/>
                </a:spcAft>
                <a:defRPr/>
              </a:pPr>
              <a:r>
                <a:rPr lang="es-CO" sz="2400" b="1" dirty="0" smtClean="0"/>
                <a:t>2.3.2.8</a:t>
              </a:r>
              <a:r>
                <a:rPr lang="es-CO" sz="2600" b="1" dirty="0" smtClean="0"/>
                <a:t>. </a:t>
              </a:r>
              <a:r>
                <a:rPr lang="es-CO" sz="2600" b="1" dirty="0"/>
                <a:t>Beneficios</a:t>
              </a:r>
              <a:endParaRPr lang="es-ES" sz="2600" dirty="0"/>
            </a:p>
          </p:txBody>
        </p:sp>
      </p:grpSp>
      <p:graphicFrame>
        <p:nvGraphicFramePr>
          <p:cNvPr id="33" name="32 Tabla"/>
          <p:cNvGraphicFramePr>
            <a:graphicFrameLocks noGrp="1"/>
          </p:cNvGraphicFramePr>
          <p:nvPr/>
        </p:nvGraphicFramePr>
        <p:xfrm>
          <a:off x="500063" y="1649413"/>
          <a:ext cx="8143936" cy="5120640"/>
        </p:xfrm>
        <a:graphic>
          <a:graphicData uri="http://schemas.openxmlformats.org/drawingml/2006/table">
            <a:tbl>
              <a:tblPr/>
              <a:tblGrid>
                <a:gridCol w="2035984"/>
                <a:gridCol w="2035984"/>
                <a:gridCol w="2035984"/>
                <a:gridCol w="2035984"/>
              </a:tblGrid>
              <a:tr h="239596">
                <a:tc gridSpan="4">
                  <a:txBody>
                    <a:bodyPr/>
                    <a:lstStyle/>
                    <a:p>
                      <a:pPr algn="ctr">
                        <a:lnSpc>
                          <a:spcPct val="115000"/>
                        </a:lnSpc>
                        <a:spcAft>
                          <a:spcPts val="0"/>
                        </a:spcAft>
                      </a:pPr>
                      <a:r>
                        <a:rPr lang="es-ES" sz="1400" b="1" dirty="0">
                          <a:solidFill>
                            <a:srgbClr val="FFFFFF"/>
                          </a:solidFill>
                          <a:latin typeface="Calibri"/>
                          <a:ea typeface="Times New Roman"/>
                          <a:cs typeface="Times New Roman"/>
                        </a:rPr>
                        <a:t>Entidades Nacionales: Beneficios con los datos abiertos</a:t>
                      </a:r>
                      <a:endParaRPr lang="es-ES" sz="1400" b="1" dirty="0">
                        <a:latin typeface="Calibri"/>
                        <a:ea typeface="Calibri"/>
                        <a:cs typeface="Times New Roman"/>
                      </a:endParaRPr>
                    </a:p>
                  </a:txBody>
                  <a:tcPr marL="37830" marR="37830" marT="0" marB="0" anchor="b">
                    <a:lnL>
                      <a:noFill/>
                    </a:lnL>
                    <a:lnR>
                      <a:noFill/>
                    </a:lnR>
                    <a:lnT>
                      <a:noFill/>
                    </a:lnT>
                    <a:lnB>
                      <a:noFill/>
                    </a:lnB>
                    <a:solidFill>
                      <a:srgbClr val="4F81BD"/>
                    </a:solidFill>
                  </a:tcPr>
                </a:tc>
                <a:tc hMerge="1">
                  <a:txBody>
                    <a:bodyPr/>
                    <a:lstStyle/>
                    <a:p>
                      <a:endParaRPr lang="es-ES"/>
                    </a:p>
                  </a:txBody>
                  <a:tcPr/>
                </a:tc>
                <a:tc hMerge="1">
                  <a:txBody>
                    <a:bodyPr/>
                    <a:lstStyle/>
                    <a:p>
                      <a:endParaRPr lang="es-ES"/>
                    </a:p>
                  </a:txBody>
                  <a:tcPr/>
                </a:tc>
                <a:tc hMerge="1">
                  <a:txBody>
                    <a:bodyPr/>
                    <a:lstStyle/>
                    <a:p>
                      <a:endParaRPr lang="es-ES"/>
                    </a:p>
                  </a:txBody>
                  <a:tcPr/>
                </a:tc>
              </a:tr>
              <a:tr h="208344">
                <a:tc>
                  <a:txBody>
                    <a:bodyPr/>
                    <a:lstStyle/>
                    <a:p>
                      <a:endParaRPr lang="es-ES" sz="1400" b="1" dirty="0">
                        <a:latin typeface="Calibri"/>
                        <a:ea typeface="Times New Roman"/>
                        <a:cs typeface="Times New Roman"/>
                      </a:endParaRPr>
                    </a:p>
                  </a:txBody>
                  <a:tcPr marL="37830" marR="37830" marT="0" marB="0" anchor="b">
                    <a:lnL>
                      <a:noFill/>
                    </a:lnL>
                    <a:lnR>
                      <a:noFill/>
                    </a:lnR>
                    <a:lnT>
                      <a:noFill/>
                    </a:lnT>
                    <a:lnB>
                      <a:noFill/>
                    </a:lnB>
                  </a:tcPr>
                </a:tc>
                <a:tc>
                  <a:txBody>
                    <a:bodyPr/>
                    <a:lstStyle/>
                    <a:p>
                      <a:endParaRPr lang="es-ES" sz="1400" b="1" dirty="0">
                        <a:latin typeface="Calibri"/>
                        <a:ea typeface="Times New Roman"/>
                        <a:cs typeface="Times New Roman"/>
                      </a:endParaRPr>
                    </a:p>
                  </a:txBody>
                  <a:tcPr marL="37830" marR="37830" marT="0" marB="0" anchor="b">
                    <a:lnL>
                      <a:noFill/>
                    </a:lnL>
                    <a:lnR>
                      <a:noFill/>
                    </a:lnR>
                    <a:lnT>
                      <a:noFill/>
                    </a:lnT>
                    <a:lnB>
                      <a:noFill/>
                    </a:lnB>
                  </a:tcPr>
                </a:tc>
                <a:tc>
                  <a:txBody>
                    <a:bodyPr/>
                    <a:lstStyle/>
                    <a:p>
                      <a:endParaRPr lang="es-ES" sz="1400" b="1">
                        <a:latin typeface="Calibri"/>
                        <a:ea typeface="Times New Roman"/>
                        <a:cs typeface="Times New Roman"/>
                      </a:endParaRPr>
                    </a:p>
                  </a:txBody>
                  <a:tcPr marL="37830" marR="37830" marT="0" marB="0" anchor="b">
                    <a:lnL>
                      <a:noFill/>
                    </a:lnL>
                    <a:lnR>
                      <a:noFill/>
                    </a:lnR>
                    <a:lnT>
                      <a:noFill/>
                    </a:lnT>
                    <a:lnB>
                      <a:noFill/>
                    </a:lnB>
                  </a:tcPr>
                </a:tc>
                <a:tc>
                  <a:txBody>
                    <a:bodyPr/>
                    <a:lstStyle/>
                    <a:p>
                      <a:endParaRPr lang="es-ES" sz="1400" b="1">
                        <a:latin typeface="Calibri"/>
                        <a:ea typeface="Times New Roman"/>
                        <a:cs typeface="Times New Roman"/>
                      </a:endParaRPr>
                    </a:p>
                  </a:txBody>
                  <a:tcPr marL="37830" marR="37830" marT="0" marB="0" anchor="b">
                    <a:lnL>
                      <a:noFill/>
                    </a:lnL>
                    <a:lnR>
                      <a:noFill/>
                    </a:lnR>
                    <a:lnT>
                      <a:noFill/>
                    </a:lnT>
                    <a:lnB>
                      <a:noFill/>
                    </a:lnB>
                  </a:tcPr>
                </a:tc>
              </a:tr>
              <a:tr h="239596">
                <a:tc>
                  <a:txBody>
                    <a:bodyPr/>
                    <a:lstStyle/>
                    <a:p>
                      <a:pPr>
                        <a:lnSpc>
                          <a:spcPct val="115000"/>
                        </a:lnSpc>
                        <a:spcAft>
                          <a:spcPts val="0"/>
                        </a:spcAft>
                      </a:pPr>
                      <a:r>
                        <a:rPr lang="es-ES" sz="1400" b="1" dirty="0">
                          <a:solidFill>
                            <a:srgbClr val="FFFFFF"/>
                          </a:solidFill>
                          <a:latin typeface="Calibri"/>
                          <a:ea typeface="Times New Roman"/>
                          <a:cs typeface="Times New Roman"/>
                        </a:rPr>
                        <a:t>Entidad</a:t>
                      </a:r>
                      <a:endParaRPr lang="es-ES" sz="1400" b="1" dirty="0">
                        <a:latin typeface="Calibri"/>
                        <a:ea typeface="Calibri"/>
                        <a:cs typeface="Times New Roman"/>
                      </a:endParaRPr>
                    </a:p>
                  </a:txBody>
                  <a:tcPr marL="37830" marR="37830" marT="0" marB="0" anchor="b">
                    <a:lnL>
                      <a:noFill/>
                    </a:lnL>
                    <a:lnR>
                      <a:noFill/>
                    </a:lnR>
                    <a:lnT>
                      <a:noFill/>
                    </a:lnT>
                    <a:lnB>
                      <a:noFill/>
                    </a:lnB>
                    <a:solidFill>
                      <a:srgbClr val="4F81BD"/>
                    </a:solidFill>
                  </a:tcPr>
                </a:tc>
                <a:tc>
                  <a:txBody>
                    <a:bodyPr/>
                    <a:lstStyle/>
                    <a:p>
                      <a:pPr>
                        <a:lnSpc>
                          <a:spcPct val="115000"/>
                        </a:lnSpc>
                        <a:spcAft>
                          <a:spcPts val="0"/>
                        </a:spcAft>
                      </a:pPr>
                      <a:r>
                        <a:rPr lang="es-ES" sz="1400" b="1" dirty="0">
                          <a:solidFill>
                            <a:srgbClr val="FFFFFF"/>
                          </a:solidFill>
                          <a:latin typeface="Calibri"/>
                          <a:ea typeface="Times New Roman"/>
                          <a:cs typeface="Times New Roman"/>
                        </a:rPr>
                        <a:t>Comunidad</a:t>
                      </a:r>
                      <a:endParaRPr lang="es-ES" sz="1400" b="1" dirty="0">
                        <a:latin typeface="Calibri"/>
                        <a:ea typeface="Calibri"/>
                        <a:cs typeface="Times New Roman"/>
                      </a:endParaRPr>
                    </a:p>
                  </a:txBody>
                  <a:tcPr marL="37830" marR="37830" marT="0" marB="0" anchor="b">
                    <a:lnL>
                      <a:noFill/>
                    </a:lnL>
                    <a:lnR>
                      <a:noFill/>
                    </a:lnR>
                    <a:lnT>
                      <a:noFill/>
                    </a:lnT>
                    <a:lnB>
                      <a:noFill/>
                    </a:lnB>
                    <a:solidFill>
                      <a:srgbClr val="4F81BD"/>
                    </a:solidFill>
                  </a:tcPr>
                </a:tc>
                <a:tc>
                  <a:txBody>
                    <a:bodyPr/>
                    <a:lstStyle/>
                    <a:p>
                      <a:pPr>
                        <a:lnSpc>
                          <a:spcPct val="115000"/>
                        </a:lnSpc>
                        <a:spcAft>
                          <a:spcPts val="0"/>
                        </a:spcAft>
                      </a:pPr>
                      <a:r>
                        <a:rPr lang="es-ES" sz="1400" b="1">
                          <a:solidFill>
                            <a:srgbClr val="FFFFFF"/>
                          </a:solidFill>
                          <a:latin typeface="Calibri"/>
                          <a:ea typeface="Times New Roman"/>
                          <a:cs typeface="Times New Roman"/>
                        </a:rPr>
                        <a:t>Gobierno</a:t>
                      </a:r>
                      <a:endParaRPr lang="es-ES" sz="1400" b="1">
                        <a:latin typeface="Calibri"/>
                        <a:ea typeface="Calibri"/>
                        <a:cs typeface="Times New Roman"/>
                      </a:endParaRPr>
                    </a:p>
                  </a:txBody>
                  <a:tcPr marL="37830" marR="37830" marT="0" marB="0" anchor="b">
                    <a:lnL>
                      <a:noFill/>
                    </a:lnL>
                    <a:lnR>
                      <a:noFill/>
                    </a:lnR>
                    <a:lnT>
                      <a:noFill/>
                    </a:lnT>
                    <a:lnB>
                      <a:noFill/>
                    </a:lnB>
                    <a:solidFill>
                      <a:srgbClr val="4F81BD"/>
                    </a:solidFill>
                  </a:tcPr>
                </a:tc>
                <a:tc>
                  <a:txBody>
                    <a:bodyPr/>
                    <a:lstStyle/>
                    <a:p>
                      <a:pPr>
                        <a:lnSpc>
                          <a:spcPct val="115000"/>
                        </a:lnSpc>
                        <a:spcAft>
                          <a:spcPts val="0"/>
                        </a:spcAft>
                      </a:pPr>
                      <a:r>
                        <a:rPr lang="es-ES" sz="1400" b="1">
                          <a:solidFill>
                            <a:srgbClr val="FFFFFF"/>
                          </a:solidFill>
                          <a:latin typeface="Calibri"/>
                          <a:ea typeface="Times New Roman"/>
                          <a:cs typeface="Times New Roman"/>
                        </a:rPr>
                        <a:t>País</a:t>
                      </a:r>
                      <a:endParaRPr lang="es-ES" sz="1400" b="1">
                        <a:latin typeface="Calibri"/>
                        <a:ea typeface="Calibri"/>
                        <a:cs typeface="Times New Roman"/>
                      </a:endParaRPr>
                    </a:p>
                  </a:txBody>
                  <a:tcPr marL="37830" marR="37830" marT="0" marB="0" anchor="b">
                    <a:lnL>
                      <a:noFill/>
                    </a:lnL>
                    <a:lnR>
                      <a:noFill/>
                    </a:lnR>
                    <a:lnT>
                      <a:noFill/>
                    </a:lnT>
                    <a:lnB>
                      <a:noFill/>
                    </a:lnB>
                    <a:solidFill>
                      <a:srgbClr val="4F81BD"/>
                    </a:solidFill>
                  </a:tcPr>
                </a:tc>
              </a:tr>
              <a:tr h="1197979">
                <a:tc>
                  <a:txBody>
                    <a:bodyPr/>
                    <a:lstStyle/>
                    <a:p>
                      <a:pPr>
                        <a:lnSpc>
                          <a:spcPct val="115000"/>
                        </a:lnSpc>
                        <a:spcAft>
                          <a:spcPts val="0"/>
                        </a:spcAft>
                      </a:pPr>
                      <a:r>
                        <a:rPr lang="es-ES" sz="1400" b="1" dirty="0">
                          <a:solidFill>
                            <a:srgbClr val="000000"/>
                          </a:solidFill>
                          <a:latin typeface="Calibri"/>
                          <a:ea typeface="Times New Roman"/>
                          <a:cs typeface="Times New Roman"/>
                        </a:rPr>
                        <a:t>Indicadores le pueden servir a la entidad. Más provecho de interoperabilidad de entidades.</a:t>
                      </a:r>
                      <a:endParaRPr lang="es-ES" sz="1400" b="1" dirty="0">
                        <a:latin typeface="Calibri"/>
                        <a:ea typeface="Calibri"/>
                        <a:cs typeface="Times New Roman"/>
                      </a:endParaRPr>
                    </a:p>
                  </a:txBody>
                  <a:tcPr marL="37830" marR="378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93CDDD"/>
                    </a:solidFill>
                  </a:tcPr>
                </a:tc>
                <a:tc>
                  <a:txBody>
                    <a:bodyPr/>
                    <a:lstStyle/>
                    <a:p>
                      <a:pPr>
                        <a:lnSpc>
                          <a:spcPct val="115000"/>
                        </a:lnSpc>
                        <a:spcAft>
                          <a:spcPts val="0"/>
                        </a:spcAft>
                      </a:pPr>
                      <a:r>
                        <a:rPr lang="es-ES" sz="1400" b="1" dirty="0">
                          <a:solidFill>
                            <a:srgbClr val="000000"/>
                          </a:solidFill>
                          <a:latin typeface="Calibri"/>
                          <a:ea typeface="Times New Roman"/>
                          <a:cs typeface="Times New Roman"/>
                        </a:rPr>
                        <a:t>Facilitando el acceso a la información. Menor tiempo en trámites.</a:t>
                      </a:r>
                      <a:endParaRPr lang="es-ES" sz="1400" b="1" dirty="0">
                        <a:latin typeface="Calibri"/>
                        <a:ea typeface="Calibri"/>
                        <a:cs typeface="Times New Roman"/>
                      </a:endParaRPr>
                    </a:p>
                  </a:txBody>
                  <a:tcPr marL="37830" marR="378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93CDDD"/>
                    </a:solidFill>
                  </a:tcPr>
                </a:tc>
                <a:tc>
                  <a:txBody>
                    <a:bodyPr/>
                    <a:lstStyle/>
                    <a:p>
                      <a:pPr>
                        <a:lnSpc>
                          <a:spcPct val="115000"/>
                        </a:lnSpc>
                        <a:spcAft>
                          <a:spcPts val="0"/>
                        </a:spcAft>
                      </a:pPr>
                      <a:r>
                        <a:rPr lang="es-ES" sz="1400" b="1">
                          <a:solidFill>
                            <a:srgbClr val="000000"/>
                          </a:solidFill>
                          <a:latin typeface="Calibri"/>
                          <a:ea typeface="Times New Roman"/>
                          <a:cs typeface="Times New Roman"/>
                        </a:rPr>
                        <a:t>Más acercamiento del gobierno al usuario</a:t>
                      </a:r>
                      <a:endParaRPr lang="es-ES" sz="1400" b="1">
                        <a:latin typeface="Calibri"/>
                        <a:ea typeface="Calibri"/>
                        <a:cs typeface="Times New Roman"/>
                      </a:endParaRPr>
                    </a:p>
                  </a:txBody>
                  <a:tcPr marL="37830" marR="378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93CDDD"/>
                    </a:solidFill>
                  </a:tcPr>
                </a:tc>
                <a:tc>
                  <a:txBody>
                    <a:bodyPr/>
                    <a:lstStyle/>
                    <a:p>
                      <a:pPr>
                        <a:lnSpc>
                          <a:spcPct val="115000"/>
                        </a:lnSpc>
                        <a:spcAft>
                          <a:spcPts val="0"/>
                        </a:spcAft>
                      </a:pPr>
                      <a:r>
                        <a:rPr lang="es-ES" sz="1400" b="1">
                          <a:solidFill>
                            <a:srgbClr val="000000"/>
                          </a:solidFill>
                          <a:latin typeface="Calibri"/>
                          <a:ea typeface="Times New Roman"/>
                          <a:cs typeface="Times New Roman"/>
                        </a:rPr>
                        <a:t>País más ordenado </a:t>
                      </a:r>
                      <a:endParaRPr lang="es-ES" sz="1400" b="1">
                        <a:latin typeface="Calibri"/>
                        <a:ea typeface="Calibri"/>
                        <a:cs typeface="Times New Roman"/>
                      </a:endParaRPr>
                    </a:p>
                  </a:txBody>
                  <a:tcPr marL="37830" marR="378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93CDDD"/>
                    </a:solidFill>
                  </a:tcPr>
                </a:tc>
              </a:tr>
              <a:tr h="1197979">
                <a:tc>
                  <a:txBody>
                    <a:bodyPr/>
                    <a:lstStyle/>
                    <a:p>
                      <a:pPr>
                        <a:lnSpc>
                          <a:spcPct val="115000"/>
                        </a:lnSpc>
                        <a:spcAft>
                          <a:spcPts val="0"/>
                        </a:spcAft>
                      </a:pPr>
                      <a:r>
                        <a:rPr lang="es-ES" sz="1400" b="1" dirty="0">
                          <a:solidFill>
                            <a:srgbClr val="000000"/>
                          </a:solidFill>
                          <a:latin typeface="Calibri"/>
                          <a:ea typeface="Times New Roman"/>
                          <a:cs typeface="Times New Roman"/>
                        </a:rPr>
                        <a:t>Retroalimentación usuarios-entidades.</a:t>
                      </a:r>
                      <a:endParaRPr lang="es-ES" sz="1400" b="1" dirty="0">
                        <a:latin typeface="Calibri"/>
                        <a:ea typeface="Calibri"/>
                        <a:cs typeface="Times New Roman"/>
                      </a:endParaRPr>
                    </a:p>
                  </a:txBody>
                  <a:tcPr marL="37830" marR="378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c>
                  <a:txBody>
                    <a:bodyPr/>
                    <a:lstStyle/>
                    <a:p>
                      <a:pPr>
                        <a:lnSpc>
                          <a:spcPct val="115000"/>
                        </a:lnSpc>
                        <a:spcAft>
                          <a:spcPts val="0"/>
                        </a:spcAft>
                      </a:pPr>
                      <a:r>
                        <a:rPr lang="es-ES" sz="1400" b="1" dirty="0">
                          <a:solidFill>
                            <a:srgbClr val="000000"/>
                          </a:solidFill>
                          <a:latin typeface="Calibri"/>
                          <a:ea typeface="Times New Roman"/>
                          <a:cs typeface="Times New Roman"/>
                        </a:rPr>
                        <a:t>Que los usuarios conozcan los servicios que ofrece la entidad. Acercamiento más fácil para el usuario. Mejor atención al usuario</a:t>
                      </a:r>
                      <a:endParaRPr lang="es-ES" sz="1400" b="1" dirty="0">
                        <a:latin typeface="Calibri"/>
                        <a:ea typeface="Calibri"/>
                        <a:cs typeface="Times New Roman"/>
                      </a:endParaRPr>
                    </a:p>
                  </a:txBody>
                  <a:tcPr marL="37830" marR="378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c>
                  <a:txBody>
                    <a:bodyPr/>
                    <a:lstStyle/>
                    <a:p>
                      <a:pPr>
                        <a:lnSpc>
                          <a:spcPct val="115000"/>
                        </a:lnSpc>
                        <a:spcAft>
                          <a:spcPts val="0"/>
                        </a:spcAft>
                      </a:pPr>
                      <a:r>
                        <a:rPr lang="es-ES" sz="1400" b="1">
                          <a:solidFill>
                            <a:srgbClr val="000000"/>
                          </a:solidFill>
                          <a:latin typeface="Calibri"/>
                          <a:ea typeface="Times New Roman"/>
                          <a:cs typeface="Times New Roman"/>
                        </a:rPr>
                        <a:t>Al gobierno  porque va directamente a la fuente sin necesidad de ir a la entidad. </a:t>
                      </a:r>
                      <a:endParaRPr lang="es-ES" sz="1400" b="1">
                        <a:latin typeface="Calibri"/>
                        <a:ea typeface="Calibri"/>
                        <a:cs typeface="Times New Roman"/>
                      </a:endParaRPr>
                    </a:p>
                  </a:txBody>
                  <a:tcPr marL="37830" marR="378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c>
                  <a:txBody>
                    <a:bodyPr/>
                    <a:lstStyle/>
                    <a:p>
                      <a:pPr>
                        <a:lnSpc>
                          <a:spcPct val="115000"/>
                        </a:lnSpc>
                        <a:spcAft>
                          <a:spcPts val="0"/>
                        </a:spcAft>
                      </a:pPr>
                      <a:r>
                        <a:rPr lang="es-ES" sz="1400" b="1">
                          <a:solidFill>
                            <a:srgbClr val="000000"/>
                          </a:solidFill>
                          <a:latin typeface="Calibri"/>
                          <a:ea typeface="Times New Roman"/>
                          <a:cs typeface="Times New Roman"/>
                        </a:rPr>
                        <a:t>Progreso</a:t>
                      </a:r>
                      <a:endParaRPr lang="es-ES" sz="1400" b="1">
                        <a:latin typeface="Calibri"/>
                        <a:ea typeface="Calibri"/>
                        <a:cs typeface="Times New Roman"/>
                      </a:endParaRPr>
                    </a:p>
                  </a:txBody>
                  <a:tcPr marL="37830" marR="378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r>
              <a:tr h="1916766">
                <a:tc>
                  <a:txBody>
                    <a:bodyPr/>
                    <a:lstStyle/>
                    <a:p>
                      <a:pPr>
                        <a:lnSpc>
                          <a:spcPct val="115000"/>
                        </a:lnSpc>
                        <a:spcAft>
                          <a:spcPts val="0"/>
                        </a:spcAft>
                      </a:pPr>
                      <a:r>
                        <a:rPr lang="es-ES" sz="1400" b="1" dirty="0">
                          <a:solidFill>
                            <a:srgbClr val="000000"/>
                          </a:solidFill>
                          <a:latin typeface="Calibri"/>
                          <a:ea typeface="Times New Roman"/>
                          <a:cs typeface="Times New Roman"/>
                        </a:rPr>
                        <a:t>Facilita a otras </a:t>
                      </a:r>
                      <a:r>
                        <a:rPr lang="es-ES" sz="1400" b="1" dirty="0" smtClean="0">
                          <a:solidFill>
                            <a:srgbClr val="000000"/>
                          </a:solidFill>
                          <a:latin typeface="Calibri"/>
                          <a:ea typeface="Times New Roman"/>
                          <a:cs typeface="Times New Roman"/>
                        </a:rPr>
                        <a:t>entidades publicando </a:t>
                      </a:r>
                      <a:r>
                        <a:rPr lang="es-ES" sz="1400" b="1" dirty="0">
                          <a:solidFill>
                            <a:srgbClr val="000000"/>
                          </a:solidFill>
                          <a:latin typeface="Calibri"/>
                          <a:ea typeface="Times New Roman"/>
                          <a:cs typeface="Times New Roman"/>
                        </a:rPr>
                        <a:t>como datos abiertos. Ya no hay necesidad de interactuar con otra entidad sino que la información la encuentra como datos abiertos</a:t>
                      </a:r>
                      <a:endParaRPr lang="es-ES" sz="1400" b="1" dirty="0">
                        <a:latin typeface="Calibri"/>
                        <a:ea typeface="Calibri"/>
                        <a:cs typeface="Times New Roman"/>
                      </a:endParaRPr>
                    </a:p>
                  </a:txBody>
                  <a:tcPr marL="37830" marR="378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c>
                  <a:txBody>
                    <a:bodyPr/>
                    <a:lstStyle/>
                    <a:p>
                      <a:pPr>
                        <a:lnSpc>
                          <a:spcPct val="115000"/>
                        </a:lnSpc>
                        <a:spcAft>
                          <a:spcPts val="0"/>
                        </a:spcAft>
                      </a:pPr>
                      <a:r>
                        <a:rPr lang="es-ES" sz="1400" b="1" dirty="0">
                          <a:solidFill>
                            <a:srgbClr val="000000"/>
                          </a:solidFill>
                          <a:latin typeface="Calibri"/>
                          <a:ea typeface="Times New Roman"/>
                          <a:cs typeface="Times New Roman"/>
                        </a:rPr>
                        <a:t>Más información al ciudadano, le hace la vida más fácil</a:t>
                      </a:r>
                      <a:endParaRPr lang="es-ES" sz="1400" b="1" dirty="0">
                        <a:latin typeface="Calibri"/>
                        <a:ea typeface="Calibri"/>
                        <a:cs typeface="Times New Roman"/>
                      </a:endParaRPr>
                    </a:p>
                  </a:txBody>
                  <a:tcPr marL="37830" marR="378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c>
                  <a:txBody>
                    <a:bodyPr/>
                    <a:lstStyle/>
                    <a:p>
                      <a:pPr>
                        <a:lnSpc>
                          <a:spcPct val="115000"/>
                        </a:lnSpc>
                        <a:spcAft>
                          <a:spcPts val="0"/>
                        </a:spcAft>
                      </a:pPr>
                      <a:r>
                        <a:rPr lang="es-ES" sz="1400" b="1" dirty="0">
                          <a:solidFill>
                            <a:srgbClr val="000000"/>
                          </a:solidFill>
                          <a:latin typeface="Calibri"/>
                          <a:ea typeface="Times New Roman"/>
                          <a:cs typeface="Times New Roman"/>
                        </a:rPr>
                        <a:t>En el tema de proyectos y planeamiento.  </a:t>
                      </a:r>
                      <a:endParaRPr lang="es-ES" sz="1400" b="1" dirty="0">
                        <a:latin typeface="Calibri"/>
                        <a:ea typeface="Calibri"/>
                        <a:cs typeface="Times New Roman"/>
                      </a:endParaRPr>
                    </a:p>
                  </a:txBody>
                  <a:tcPr marL="37830" marR="378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c>
                  <a:txBody>
                    <a:bodyPr/>
                    <a:lstStyle/>
                    <a:p>
                      <a:pPr>
                        <a:lnSpc>
                          <a:spcPct val="115000"/>
                        </a:lnSpc>
                        <a:spcAft>
                          <a:spcPts val="0"/>
                        </a:spcAft>
                      </a:pPr>
                      <a:r>
                        <a:rPr lang="es-ES" sz="1400" b="1" dirty="0">
                          <a:solidFill>
                            <a:srgbClr val="000000"/>
                          </a:solidFill>
                          <a:latin typeface="Calibri"/>
                          <a:ea typeface="Times New Roman"/>
                          <a:cs typeface="Times New Roman"/>
                        </a:rPr>
                        <a:t>Depende del enfoque que tenga la política de datos abiertos: Hacia dónde se direcciona y qué usos se le debe dar y qué no. Que no quede tan abierto, sino que tenga sus restricciones.</a:t>
                      </a:r>
                      <a:endParaRPr lang="es-ES" sz="1400" b="1" dirty="0">
                        <a:latin typeface="Calibri"/>
                        <a:ea typeface="Calibri"/>
                        <a:cs typeface="Times New Roman"/>
                      </a:endParaRPr>
                    </a:p>
                  </a:txBody>
                  <a:tcPr marL="37830" marR="378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r>
            </a:tbl>
          </a:graphicData>
        </a:graphic>
      </p:graphicFrame>
      <p:sp>
        <p:nvSpPr>
          <p:cNvPr id="36" name="40 CuadroTexto"/>
          <p:cNvSpPr txBox="1">
            <a:spLocks noChangeArrowheads="1"/>
          </p:cNvSpPr>
          <p:nvPr/>
        </p:nvSpPr>
        <p:spPr bwMode="auto">
          <a:xfrm>
            <a:off x="0" y="404813"/>
            <a:ext cx="6876256" cy="523220"/>
          </a:xfrm>
          <a:prstGeom prst="rect">
            <a:avLst/>
          </a:prstGeom>
          <a:solidFill>
            <a:srgbClr val="800080"/>
          </a:solidFill>
          <a:ln w="9525">
            <a:noFill/>
            <a:miter lim="800000"/>
            <a:headEnd/>
            <a:tailEnd/>
          </a:ln>
        </p:spPr>
        <p:txBody>
          <a:bodyPr wrap="square">
            <a:spAutoFit/>
          </a:bodyPr>
          <a:lstStyle/>
          <a:p>
            <a:r>
              <a:rPr lang="es-ES" sz="2800" dirty="0" smtClean="0">
                <a:solidFill>
                  <a:schemeClr val="bg1"/>
                </a:solidFill>
                <a:latin typeface="Calibri" pitchFamily="34" charset="0"/>
              </a:rPr>
              <a:t>2.3.2. RESULTADOS ENTIDADES  </a:t>
            </a:r>
            <a:r>
              <a:rPr lang="es-ES" sz="2800" dirty="0">
                <a:solidFill>
                  <a:schemeClr val="bg1"/>
                </a:solidFill>
                <a:latin typeface="Calibri" pitchFamily="34" charset="0"/>
              </a:rPr>
              <a:t>NACIONALES</a:t>
            </a:r>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3" descr="C:\Users\Lalis\Desktop\a.png"/>
          <p:cNvPicPr>
            <a:picLocks noChangeAspect="1" noChangeArrowheads="1"/>
          </p:cNvPicPr>
          <p:nvPr/>
        </p:nvPicPr>
        <p:blipFill>
          <a:blip r:embed="rId3" cstate="print"/>
          <a:srcRect/>
          <a:stretch>
            <a:fillRect/>
          </a:stretch>
        </p:blipFill>
        <p:spPr bwMode="auto">
          <a:xfrm>
            <a:off x="0" y="0"/>
            <a:ext cx="9144000" cy="6894513"/>
          </a:xfrm>
          <a:prstGeom prst="rect">
            <a:avLst/>
          </a:prstGeom>
          <a:noFill/>
          <a:ln w="9525">
            <a:noFill/>
            <a:miter lim="800000"/>
            <a:headEnd/>
            <a:tailEnd/>
          </a:ln>
        </p:spPr>
      </p:pic>
      <p:pic>
        <p:nvPicPr>
          <p:cNvPr id="26627" name="Picture 2" descr="C:\Users\Lalis\Desktop\Figura.png"/>
          <p:cNvPicPr>
            <a:picLocks noChangeAspect="1" noChangeArrowheads="1"/>
          </p:cNvPicPr>
          <p:nvPr/>
        </p:nvPicPr>
        <p:blipFill>
          <a:blip r:embed="rId4" cstate="print"/>
          <a:srcRect/>
          <a:stretch>
            <a:fillRect/>
          </a:stretch>
        </p:blipFill>
        <p:spPr bwMode="auto">
          <a:xfrm>
            <a:off x="8748713" y="908050"/>
            <a:ext cx="282575" cy="739775"/>
          </a:xfrm>
          <a:prstGeom prst="rect">
            <a:avLst/>
          </a:prstGeom>
          <a:noFill/>
          <a:ln w="9525">
            <a:noFill/>
            <a:miter lim="800000"/>
            <a:headEnd/>
            <a:tailEnd/>
          </a:ln>
        </p:spPr>
      </p:pic>
      <p:pic>
        <p:nvPicPr>
          <p:cNvPr id="26628" name="Picture 2" descr="C:\Users\Lalis\Desktop\Figura.png"/>
          <p:cNvPicPr>
            <a:picLocks noChangeAspect="1" noChangeArrowheads="1"/>
          </p:cNvPicPr>
          <p:nvPr/>
        </p:nvPicPr>
        <p:blipFill>
          <a:blip r:embed="rId4" cstate="print"/>
          <a:srcRect/>
          <a:stretch>
            <a:fillRect/>
          </a:stretch>
        </p:blipFill>
        <p:spPr bwMode="auto">
          <a:xfrm>
            <a:off x="8748713" y="1773238"/>
            <a:ext cx="282575" cy="738187"/>
          </a:xfrm>
          <a:prstGeom prst="rect">
            <a:avLst/>
          </a:prstGeom>
          <a:noFill/>
          <a:ln w="9525">
            <a:noFill/>
            <a:miter lim="800000"/>
            <a:headEnd/>
            <a:tailEnd/>
          </a:ln>
        </p:spPr>
      </p:pic>
      <p:pic>
        <p:nvPicPr>
          <p:cNvPr id="26629" name="Picture 2" descr="C:\Users\Lalis\Desktop\Figura.png"/>
          <p:cNvPicPr>
            <a:picLocks noChangeAspect="1" noChangeArrowheads="1"/>
          </p:cNvPicPr>
          <p:nvPr/>
        </p:nvPicPr>
        <p:blipFill>
          <a:blip r:embed="rId4" cstate="print"/>
          <a:srcRect/>
          <a:stretch>
            <a:fillRect/>
          </a:stretch>
        </p:blipFill>
        <p:spPr bwMode="auto">
          <a:xfrm>
            <a:off x="8753475" y="6073775"/>
            <a:ext cx="282575" cy="739775"/>
          </a:xfrm>
          <a:prstGeom prst="rect">
            <a:avLst/>
          </a:prstGeom>
          <a:noFill/>
          <a:ln w="9525">
            <a:noFill/>
            <a:miter lim="800000"/>
            <a:headEnd/>
            <a:tailEnd/>
          </a:ln>
        </p:spPr>
      </p:pic>
      <p:pic>
        <p:nvPicPr>
          <p:cNvPr id="26630" name="Picture 2" descr="C:\Users\Lalis\Desktop\Figura.png"/>
          <p:cNvPicPr>
            <a:picLocks noChangeAspect="1" noChangeArrowheads="1"/>
          </p:cNvPicPr>
          <p:nvPr/>
        </p:nvPicPr>
        <p:blipFill>
          <a:blip r:embed="rId4" cstate="print"/>
          <a:srcRect/>
          <a:stretch>
            <a:fillRect/>
          </a:stretch>
        </p:blipFill>
        <p:spPr bwMode="auto">
          <a:xfrm>
            <a:off x="8748713" y="2636838"/>
            <a:ext cx="282575" cy="739775"/>
          </a:xfrm>
          <a:prstGeom prst="rect">
            <a:avLst/>
          </a:prstGeom>
          <a:noFill/>
          <a:ln w="9525">
            <a:noFill/>
            <a:miter lim="800000"/>
            <a:headEnd/>
            <a:tailEnd/>
          </a:ln>
        </p:spPr>
      </p:pic>
      <p:pic>
        <p:nvPicPr>
          <p:cNvPr id="26631" name="Picture 2" descr="C:\Users\Lalis\Desktop\Figura.png"/>
          <p:cNvPicPr>
            <a:picLocks noChangeAspect="1" noChangeArrowheads="1"/>
          </p:cNvPicPr>
          <p:nvPr/>
        </p:nvPicPr>
        <p:blipFill>
          <a:blip r:embed="rId4" cstate="print"/>
          <a:srcRect/>
          <a:stretch>
            <a:fillRect/>
          </a:stretch>
        </p:blipFill>
        <p:spPr bwMode="auto">
          <a:xfrm>
            <a:off x="8748713" y="6073775"/>
            <a:ext cx="282575" cy="739775"/>
          </a:xfrm>
          <a:prstGeom prst="rect">
            <a:avLst/>
          </a:prstGeom>
          <a:noFill/>
          <a:ln w="9525">
            <a:noFill/>
            <a:miter lim="800000"/>
            <a:headEnd/>
            <a:tailEnd/>
          </a:ln>
        </p:spPr>
      </p:pic>
      <p:pic>
        <p:nvPicPr>
          <p:cNvPr id="26632" name="Picture 2" descr="C:\Users\Lalis\Desktop\Figura.png"/>
          <p:cNvPicPr>
            <a:picLocks noChangeAspect="1" noChangeArrowheads="1"/>
          </p:cNvPicPr>
          <p:nvPr/>
        </p:nvPicPr>
        <p:blipFill>
          <a:blip r:embed="rId4" cstate="print"/>
          <a:srcRect/>
          <a:stretch>
            <a:fillRect/>
          </a:stretch>
        </p:blipFill>
        <p:spPr bwMode="auto">
          <a:xfrm>
            <a:off x="8748713" y="3500438"/>
            <a:ext cx="282575" cy="739775"/>
          </a:xfrm>
          <a:prstGeom prst="rect">
            <a:avLst/>
          </a:prstGeom>
          <a:noFill/>
          <a:ln w="9525">
            <a:noFill/>
            <a:miter lim="800000"/>
            <a:headEnd/>
            <a:tailEnd/>
          </a:ln>
        </p:spPr>
      </p:pic>
      <p:pic>
        <p:nvPicPr>
          <p:cNvPr id="26633" name="Picture 2" descr="C:\Users\Lalis\Desktop\Figura.png"/>
          <p:cNvPicPr>
            <a:picLocks noChangeAspect="1" noChangeArrowheads="1"/>
          </p:cNvPicPr>
          <p:nvPr/>
        </p:nvPicPr>
        <p:blipFill>
          <a:blip r:embed="rId4" cstate="print"/>
          <a:srcRect/>
          <a:stretch>
            <a:fillRect/>
          </a:stretch>
        </p:blipFill>
        <p:spPr bwMode="auto">
          <a:xfrm>
            <a:off x="8748713" y="6073775"/>
            <a:ext cx="282575" cy="739775"/>
          </a:xfrm>
          <a:prstGeom prst="rect">
            <a:avLst/>
          </a:prstGeom>
          <a:noFill/>
          <a:ln w="9525">
            <a:noFill/>
            <a:miter lim="800000"/>
            <a:headEnd/>
            <a:tailEnd/>
          </a:ln>
        </p:spPr>
      </p:pic>
      <p:pic>
        <p:nvPicPr>
          <p:cNvPr id="26634" name="Picture 2" descr="C:\Users\Lalis\Desktop\Figura.png"/>
          <p:cNvPicPr>
            <a:picLocks noChangeAspect="1" noChangeArrowheads="1"/>
          </p:cNvPicPr>
          <p:nvPr/>
        </p:nvPicPr>
        <p:blipFill>
          <a:blip r:embed="rId4" cstate="print"/>
          <a:srcRect/>
          <a:stretch>
            <a:fillRect/>
          </a:stretch>
        </p:blipFill>
        <p:spPr bwMode="auto">
          <a:xfrm>
            <a:off x="8753475" y="4365625"/>
            <a:ext cx="282575" cy="738188"/>
          </a:xfrm>
          <a:prstGeom prst="rect">
            <a:avLst/>
          </a:prstGeom>
          <a:noFill/>
          <a:ln w="9525">
            <a:noFill/>
            <a:miter lim="800000"/>
            <a:headEnd/>
            <a:tailEnd/>
          </a:ln>
        </p:spPr>
      </p:pic>
      <p:pic>
        <p:nvPicPr>
          <p:cNvPr id="26635" name="Picture 2" descr="C:\Users\Lalis\Desktop\Figura.png"/>
          <p:cNvPicPr>
            <a:picLocks noChangeAspect="1" noChangeArrowheads="1"/>
          </p:cNvPicPr>
          <p:nvPr/>
        </p:nvPicPr>
        <p:blipFill>
          <a:blip r:embed="rId4" cstate="print"/>
          <a:srcRect/>
          <a:stretch>
            <a:fillRect/>
          </a:stretch>
        </p:blipFill>
        <p:spPr bwMode="auto">
          <a:xfrm>
            <a:off x="8748713" y="5229225"/>
            <a:ext cx="282575" cy="739775"/>
          </a:xfrm>
          <a:prstGeom prst="rect">
            <a:avLst/>
          </a:prstGeom>
          <a:noFill/>
          <a:ln w="9525">
            <a:noFill/>
            <a:miter lim="800000"/>
            <a:headEnd/>
            <a:tailEnd/>
          </a:ln>
        </p:spPr>
      </p:pic>
      <p:pic>
        <p:nvPicPr>
          <p:cNvPr id="26636" name="Picture 2" descr="C:\Users\Lalis\Desktop\Figura.png"/>
          <p:cNvPicPr>
            <a:picLocks noChangeAspect="1" noChangeArrowheads="1"/>
          </p:cNvPicPr>
          <p:nvPr/>
        </p:nvPicPr>
        <p:blipFill>
          <a:blip r:embed="rId4" cstate="print"/>
          <a:srcRect/>
          <a:stretch>
            <a:fillRect/>
          </a:stretch>
        </p:blipFill>
        <p:spPr bwMode="auto">
          <a:xfrm>
            <a:off x="8748713" y="6073775"/>
            <a:ext cx="282575" cy="739775"/>
          </a:xfrm>
          <a:prstGeom prst="rect">
            <a:avLst/>
          </a:prstGeom>
          <a:noFill/>
          <a:ln w="9525">
            <a:noFill/>
            <a:miter lim="800000"/>
            <a:headEnd/>
            <a:tailEnd/>
          </a:ln>
        </p:spPr>
      </p:pic>
      <p:pic>
        <p:nvPicPr>
          <p:cNvPr id="26637" name="Picture 2" descr="C:\Users\Lalis\Desktop\Figura.png"/>
          <p:cNvPicPr>
            <a:picLocks noChangeAspect="1" noChangeArrowheads="1"/>
          </p:cNvPicPr>
          <p:nvPr/>
        </p:nvPicPr>
        <p:blipFill>
          <a:blip r:embed="rId4" cstate="print"/>
          <a:srcRect/>
          <a:stretch>
            <a:fillRect/>
          </a:stretch>
        </p:blipFill>
        <p:spPr bwMode="auto">
          <a:xfrm>
            <a:off x="8748713" y="5229225"/>
            <a:ext cx="282575" cy="739775"/>
          </a:xfrm>
          <a:prstGeom prst="rect">
            <a:avLst/>
          </a:prstGeom>
          <a:noFill/>
          <a:ln w="9525">
            <a:noFill/>
            <a:miter lim="800000"/>
            <a:headEnd/>
            <a:tailEnd/>
          </a:ln>
        </p:spPr>
      </p:pic>
      <p:pic>
        <p:nvPicPr>
          <p:cNvPr id="26638" name="Picture 2" descr="C:\Users\Lalis\Desktop\Figura.png"/>
          <p:cNvPicPr>
            <a:picLocks noChangeAspect="1" noChangeArrowheads="1"/>
          </p:cNvPicPr>
          <p:nvPr/>
        </p:nvPicPr>
        <p:blipFill>
          <a:blip r:embed="rId4" cstate="print"/>
          <a:srcRect/>
          <a:stretch>
            <a:fillRect/>
          </a:stretch>
        </p:blipFill>
        <p:spPr bwMode="auto">
          <a:xfrm>
            <a:off x="8748713" y="5229225"/>
            <a:ext cx="282575" cy="739775"/>
          </a:xfrm>
          <a:prstGeom prst="rect">
            <a:avLst/>
          </a:prstGeom>
          <a:noFill/>
          <a:ln w="9525">
            <a:noFill/>
            <a:miter lim="800000"/>
            <a:headEnd/>
            <a:tailEnd/>
          </a:ln>
        </p:spPr>
      </p:pic>
      <p:pic>
        <p:nvPicPr>
          <p:cNvPr id="26639" name="Picture 2" descr="C:\Users\Lalis\Desktop\Figura.png"/>
          <p:cNvPicPr>
            <a:picLocks noChangeAspect="1" noChangeArrowheads="1"/>
          </p:cNvPicPr>
          <p:nvPr/>
        </p:nvPicPr>
        <p:blipFill>
          <a:blip r:embed="rId4" cstate="print"/>
          <a:srcRect/>
          <a:stretch>
            <a:fillRect/>
          </a:stretch>
        </p:blipFill>
        <p:spPr bwMode="auto">
          <a:xfrm>
            <a:off x="8748713" y="4365625"/>
            <a:ext cx="282575" cy="738188"/>
          </a:xfrm>
          <a:prstGeom prst="rect">
            <a:avLst/>
          </a:prstGeom>
          <a:noFill/>
          <a:ln w="9525">
            <a:noFill/>
            <a:miter lim="800000"/>
            <a:headEnd/>
            <a:tailEnd/>
          </a:ln>
        </p:spPr>
      </p:pic>
      <p:pic>
        <p:nvPicPr>
          <p:cNvPr id="26640" name="Picture 2" descr="C:\Users\Lalis\Desktop\Figura.png"/>
          <p:cNvPicPr>
            <a:picLocks noChangeAspect="1" noChangeArrowheads="1"/>
          </p:cNvPicPr>
          <p:nvPr/>
        </p:nvPicPr>
        <p:blipFill>
          <a:blip r:embed="rId4" cstate="print"/>
          <a:srcRect/>
          <a:stretch>
            <a:fillRect/>
          </a:stretch>
        </p:blipFill>
        <p:spPr bwMode="auto">
          <a:xfrm>
            <a:off x="8748713" y="6092825"/>
            <a:ext cx="282575" cy="739775"/>
          </a:xfrm>
          <a:prstGeom prst="rect">
            <a:avLst/>
          </a:prstGeom>
          <a:noFill/>
          <a:ln w="9525">
            <a:noFill/>
            <a:miter lim="800000"/>
            <a:headEnd/>
            <a:tailEnd/>
          </a:ln>
        </p:spPr>
      </p:pic>
      <p:pic>
        <p:nvPicPr>
          <p:cNvPr id="26641" name="Picture 2" descr="C:\Users\Lalis\Desktop\Figura.png"/>
          <p:cNvPicPr>
            <a:picLocks noChangeAspect="1" noChangeArrowheads="1"/>
          </p:cNvPicPr>
          <p:nvPr/>
        </p:nvPicPr>
        <p:blipFill>
          <a:blip r:embed="rId4" cstate="print"/>
          <a:srcRect/>
          <a:stretch>
            <a:fillRect/>
          </a:stretch>
        </p:blipFill>
        <p:spPr bwMode="auto">
          <a:xfrm>
            <a:off x="8748713" y="5229225"/>
            <a:ext cx="282575" cy="739775"/>
          </a:xfrm>
          <a:prstGeom prst="rect">
            <a:avLst/>
          </a:prstGeom>
          <a:noFill/>
          <a:ln w="9525">
            <a:noFill/>
            <a:miter lim="800000"/>
            <a:headEnd/>
            <a:tailEnd/>
          </a:ln>
        </p:spPr>
      </p:pic>
      <p:pic>
        <p:nvPicPr>
          <p:cNvPr id="26642" name="Picture 2" descr="C:\Users\Lalis\Desktop\Figura.png"/>
          <p:cNvPicPr>
            <a:picLocks noChangeAspect="1" noChangeArrowheads="1"/>
          </p:cNvPicPr>
          <p:nvPr/>
        </p:nvPicPr>
        <p:blipFill>
          <a:blip r:embed="rId4" cstate="print"/>
          <a:srcRect/>
          <a:stretch>
            <a:fillRect/>
          </a:stretch>
        </p:blipFill>
        <p:spPr bwMode="auto">
          <a:xfrm>
            <a:off x="8748713" y="4365625"/>
            <a:ext cx="282575" cy="738188"/>
          </a:xfrm>
          <a:prstGeom prst="rect">
            <a:avLst/>
          </a:prstGeom>
          <a:noFill/>
          <a:ln w="9525">
            <a:noFill/>
            <a:miter lim="800000"/>
            <a:headEnd/>
            <a:tailEnd/>
          </a:ln>
        </p:spPr>
      </p:pic>
      <p:pic>
        <p:nvPicPr>
          <p:cNvPr id="26643" name="Picture 2" descr="C:\Users\Lalis\Desktop\Figura.png"/>
          <p:cNvPicPr>
            <a:picLocks noChangeAspect="1" noChangeArrowheads="1"/>
          </p:cNvPicPr>
          <p:nvPr/>
        </p:nvPicPr>
        <p:blipFill>
          <a:blip r:embed="rId4" cstate="print"/>
          <a:srcRect/>
          <a:stretch>
            <a:fillRect/>
          </a:stretch>
        </p:blipFill>
        <p:spPr bwMode="auto">
          <a:xfrm>
            <a:off x="8748713" y="3500438"/>
            <a:ext cx="282575" cy="739775"/>
          </a:xfrm>
          <a:prstGeom prst="rect">
            <a:avLst/>
          </a:prstGeom>
          <a:noFill/>
          <a:ln w="9525">
            <a:noFill/>
            <a:miter lim="800000"/>
            <a:headEnd/>
            <a:tailEnd/>
          </a:ln>
        </p:spPr>
      </p:pic>
      <p:pic>
        <p:nvPicPr>
          <p:cNvPr id="26644" name="Picture 2" descr="C:\Users\Lalis\Desktop\Figura.png"/>
          <p:cNvPicPr>
            <a:picLocks noChangeAspect="1" noChangeArrowheads="1"/>
          </p:cNvPicPr>
          <p:nvPr/>
        </p:nvPicPr>
        <p:blipFill>
          <a:blip r:embed="rId4" cstate="print"/>
          <a:srcRect/>
          <a:stretch>
            <a:fillRect/>
          </a:stretch>
        </p:blipFill>
        <p:spPr bwMode="auto">
          <a:xfrm>
            <a:off x="8748713" y="3500438"/>
            <a:ext cx="282575" cy="739775"/>
          </a:xfrm>
          <a:prstGeom prst="rect">
            <a:avLst/>
          </a:prstGeom>
          <a:noFill/>
          <a:ln w="9525">
            <a:noFill/>
            <a:miter lim="800000"/>
            <a:headEnd/>
            <a:tailEnd/>
          </a:ln>
        </p:spPr>
      </p:pic>
      <p:pic>
        <p:nvPicPr>
          <p:cNvPr id="26645" name="Picture 2" descr="C:\Users\Lalis\Desktop\Figura.png"/>
          <p:cNvPicPr>
            <a:picLocks noChangeAspect="1" noChangeArrowheads="1"/>
          </p:cNvPicPr>
          <p:nvPr/>
        </p:nvPicPr>
        <p:blipFill>
          <a:blip r:embed="rId4" cstate="print"/>
          <a:srcRect/>
          <a:stretch>
            <a:fillRect/>
          </a:stretch>
        </p:blipFill>
        <p:spPr bwMode="auto">
          <a:xfrm>
            <a:off x="8748713" y="2636838"/>
            <a:ext cx="282575" cy="739775"/>
          </a:xfrm>
          <a:prstGeom prst="rect">
            <a:avLst/>
          </a:prstGeom>
          <a:noFill/>
          <a:ln w="9525">
            <a:noFill/>
            <a:miter lim="800000"/>
            <a:headEnd/>
            <a:tailEnd/>
          </a:ln>
        </p:spPr>
      </p:pic>
      <p:pic>
        <p:nvPicPr>
          <p:cNvPr id="26646" name="Picture 2" descr="C:\Users\Lalis\Desktop\Figura.png"/>
          <p:cNvPicPr>
            <a:picLocks noChangeAspect="1" noChangeArrowheads="1"/>
          </p:cNvPicPr>
          <p:nvPr/>
        </p:nvPicPr>
        <p:blipFill>
          <a:blip r:embed="rId4" cstate="print"/>
          <a:srcRect/>
          <a:stretch>
            <a:fillRect/>
          </a:stretch>
        </p:blipFill>
        <p:spPr bwMode="auto">
          <a:xfrm>
            <a:off x="8748713" y="6092825"/>
            <a:ext cx="282575" cy="739775"/>
          </a:xfrm>
          <a:prstGeom prst="rect">
            <a:avLst/>
          </a:prstGeom>
          <a:noFill/>
          <a:ln w="9525">
            <a:noFill/>
            <a:miter lim="800000"/>
            <a:headEnd/>
            <a:tailEnd/>
          </a:ln>
        </p:spPr>
      </p:pic>
      <p:pic>
        <p:nvPicPr>
          <p:cNvPr id="26647" name="Picture 2" descr="C:\Users\Lalis\Desktop\Figura.png"/>
          <p:cNvPicPr>
            <a:picLocks noChangeAspect="1" noChangeArrowheads="1"/>
          </p:cNvPicPr>
          <p:nvPr/>
        </p:nvPicPr>
        <p:blipFill>
          <a:blip r:embed="rId4" cstate="print"/>
          <a:srcRect/>
          <a:stretch>
            <a:fillRect/>
          </a:stretch>
        </p:blipFill>
        <p:spPr bwMode="auto">
          <a:xfrm>
            <a:off x="8748713" y="1773238"/>
            <a:ext cx="282575" cy="738187"/>
          </a:xfrm>
          <a:prstGeom prst="rect">
            <a:avLst/>
          </a:prstGeom>
          <a:noFill/>
          <a:ln w="9525">
            <a:noFill/>
            <a:miter lim="800000"/>
            <a:headEnd/>
            <a:tailEnd/>
          </a:ln>
        </p:spPr>
      </p:pic>
      <p:pic>
        <p:nvPicPr>
          <p:cNvPr id="26648" name="Picture 2" descr="C:\Users\Lalis\Desktop\Figura.png"/>
          <p:cNvPicPr>
            <a:picLocks noChangeAspect="1" noChangeArrowheads="1"/>
          </p:cNvPicPr>
          <p:nvPr/>
        </p:nvPicPr>
        <p:blipFill>
          <a:blip r:embed="rId4" cstate="print"/>
          <a:srcRect/>
          <a:stretch>
            <a:fillRect/>
          </a:stretch>
        </p:blipFill>
        <p:spPr bwMode="auto">
          <a:xfrm>
            <a:off x="8748713" y="4365625"/>
            <a:ext cx="282575" cy="738188"/>
          </a:xfrm>
          <a:prstGeom prst="rect">
            <a:avLst/>
          </a:prstGeom>
          <a:noFill/>
          <a:ln w="9525">
            <a:noFill/>
            <a:miter lim="800000"/>
            <a:headEnd/>
            <a:tailEnd/>
          </a:ln>
        </p:spPr>
      </p:pic>
      <p:sp>
        <p:nvSpPr>
          <p:cNvPr id="38" name="37 Rectángulo"/>
          <p:cNvSpPr/>
          <p:nvPr/>
        </p:nvSpPr>
        <p:spPr>
          <a:xfrm>
            <a:off x="107950" y="6021388"/>
            <a:ext cx="395288" cy="18891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39" name="38 Rectángulo"/>
          <p:cNvSpPr/>
          <p:nvPr/>
        </p:nvSpPr>
        <p:spPr>
          <a:xfrm>
            <a:off x="107950" y="6308725"/>
            <a:ext cx="395288" cy="188913"/>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2" name="41 Rectángulo"/>
          <p:cNvSpPr/>
          <p:nvPr/>
        </p:nvSpPr>
        <p:spPr>
          <a:xfrm>
            <a:off x="107950" y="6624638"/>
            <a:ext cx="395288" cy="188912"/>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grpSp>
        <p:nvGrpSpPr>
          <p:cNvPr id="2" name="32 Grupo"/>
          <p:cNvGrpSpPr/>
          <p:nvPr/>
        </p:nvGrpSpPr>
        <p:grpSpPr>
          <a:xfrm>
            <a:off x="1714480" y="1000108"/>
            <a:ext cx="5643602" cy="623610"/>
            <a:chOff x="0" y="0"/>
            <a:chExt cx="5643602" cy="623610"/>
          </a:xfrm>
          <a:scene3d>
            <a:camera prst="orthographicFront"/>
            <a:lightRig rig="threePt" dir="t">
              <a:rot lat="0" lon="0" rev="7500000"/>
            </a:lightRig>
          </a:scene3d>
        </p:grpSpPr>
        <p:sp>
          <p:nvSpPr>
            <p:cNvPr id="34" name="33 Rectángulo redondeado"/>
            <p:cNvSpPr/>
            <p:nvPr/>
          </p:nvSpPr>
          <p:spPr>
            <a:xfrm>
              <a:off x="0" y="0"/>
              <a:ext cx="5643602" cy="623610"/>
            </a:xfrm>
            <a:prstGeom prst="roundRect">
              <a:avLst/>
            </a:prstGeom>
            <a:sp3d prstMaterial="plastic">
              <a:bevelT w="127000" h="25400" prst="relaxedInset"/>
            </a:sp3d>
          </p:spPr>
          <p:style>
            <a:lnRef idx="0">
              <a:schemeClr val="lt1">
                <a:hueOff val="0"/>
                <a:satOff val="0"/>
                <a:lumOff val="0"/>
                <a:alphaOff val="0"/>
              </a:schemeClr>
            </a:lnRef>
            <a:fillRef idx="3">
              <a:schemeClr val="accent5">
                <a:hueOff val="0"/>
                <a:satOff val="0"/>
                <a:lumOff val="0"/>
                <a:alphaOff val="0"/>
              </a:schemeClr>
            </a:fillRef>
            <a:effectRef idx="2">
              <a:schemeClr val="accent5">
                <a:hueOff val="0"/>
                <a:satOff val="0"/>
                <a:lumOff val="0"/>
                <a:alphaOff val="0"/>
              </a:schemeClr>
            </a:effectRef>
            <a:fontRef idx="minor">
              <a:schemeClr val="lt1"/>
            </a:fontRef>
          </p:style>
        </p:sp>
        <p:sp>
          <p:nvSpPr>
            <p:cNvPr id="35" name="34 Rectángulo"/>
            <p:cNvSpPr/>
            <p:nvPr/>
          </p:nvSpPr>
          <p:spPr>
            <a:xfrm>
              <a:off x="30442" y="30442"/>
              <a:ext cx="5582718" cy="562726"/>
            </a:xfrm>
            <a:prstGeom prst="rect">
              <a:avLst/>
            </a:prstGeom>
            <a:sp3d/>
          </p:spPr>
          <p:style>
            <a:lnRef idx="0">
              <a:scrgbClr r="0" g="0" b="0"/>
            </a:lnRef>
            <a:fillRef idx="0">
              <a:scrgbClr r="0" g="0" b="0"/>
            </a:fillRef>
            <a:effectRef idx="0">
              <a:scrgbClr r="0" g="0" b="0"/>
            </a:effectRef>
            <a:fontRef idx="minor">
              <a:schemeClr val="lt1"/>
            </a:fontRef>
          </p:style>
          <p:txBody>
            <a:bodyPr lIns="99060" tIns="99060" rIns="99060" bIns="99060" spcCol="1270" anchor="ctr"/>
            <a:lstStyle/>
            <a:p>
              <a:pPr algn="ctr" defTabSz="1155700">
                <a:lnSpc>
                  <a:spcPct val="90000"/>
                </a:lnSpc>
                <a:spcAft>
                  <a:spcPct val="35000"/>
                </a:spcAft>
                <a:defRPr/>
              </a:pPr>
              <a:r>
                <a:rPr lang="es-CO" sz="2600" b="1" dirty="0"/>
                <a:t>7. Beneficios</a:t>
              </a:r>
              <a:endParaRPr lang="es-ES" sz="2600" dirty="0"/>
            </a:p>
          </p:txBody>
        </p:sp>
      </p:grpSp>
      <p:graphicFrame>
        <p:nvGraphicFramePr>
          <p:cNvPr id="33" name="32 Tabla"/>
          <p:cNvGraphicFramePr>
            <a:graphicFrameLocks noGrp="1"/>
          </p:cNvGraphicFramePr>
          <p:nvPr/>
        </p:nvGraphicFramePr>
        <p:xfrm>
          <a:off x="2500313" y="2214563"/>
          <a:ext cx="6096000" cy="4384548"/>
        </p:xfrm>
        <a:graphic>
          <a:graphicData uri="http://schemas.openxmlformats.org/drawingml/2006/table">
            <a:tbl>
              <a:tblPr/>
              <a:tblGrid>
                <a:gridCol w="1524000"/>
                <a:gridCol w="1524000"/>
                <a:gridCol w="1524000"/>
                <a:gridCol w="1524000"/>
              </a:tblGrid>
              <a:tr h="208820">
                <a:tc gridSpan="4">
                  <a:txBody>
                    <a:bodyPr/>
                    <a:lstStyle/>
                    <a:p>
                      <a:pPr algn="ctr">
                        <a:lnSpc>
                          <a:spcPct val="115000"/>
                        </a:lnSpc>
                        <a:spcAft>
                          <a:spcPts val="0"/>
                        </a:spcAft>
                      </a:pPr>
                      <a:r>
                        <a:rPr lang="es-ES" sz="1400" b="1">
                          <a:solidFill>
                            <a:srgbClr val="FFFFFF"/>
                          </a:solidFill>
                          <a:latin typeface="Calibri"/>
                          <a:ea typeface="Times New Roman"/>
                          <a:cs typeface="Times New Roman"/>
                        </a:rPr>
                        <a:t>Entidades Nacionales: Beneficios con los datos abiertos</a:t>
                      </a:r>
                      <a:endParaRPr lang="es-ES" sz="1400" b="1">
                        <a:latin typeface="Calibri"/>
                        <a:ea typeface="Calibri"/>
                        <a:cs typeface="Times New Roman"/>
                      </a:endParaRPr>
                    </a:p>
                  </a:txBody>
                  <a:tcPr marL="37830" marR="37830" marT="0" marB="0" anchor="b">
                    <a:lnL>
                      <a:noFill/>
                    </a:lnL>
                    <a:lnR>
                      <a:noFill/>
                    </a:lnR>
                    <a:lnT>
                      <a:noFill/>
                    </a:lnT>
                    <a:lnB>
                      <a:noFill/>
                    </a:lnB>
                    <a:solidFill>
                      <a:srgbClr val="4F81BD"/>
                    </a:solidFill>
                  </a:tcPr>
                </a:tc>
                <a:tc hMerge="1">
                  <a:txBody>
                    <a:bodyPr/>
                    <a:lstStyle/>
                    <a:p>
                      <a:endParaRPr lang="es-ES"/>
                    </a:p>
                  </a:txBody>
                  <a:tcPr/>
                </a:tc>
                <a:tc hMerge="1">
                  <a:txBody>
                    <a:bodyPr/>
                    <a:lstStyle/>
                    <a:p>
                      <a:endParaRPr lang="es-ES"/>
                    </a:p>
                  </a:txBody>
                  <a:tcPr/>
                </a:tc>
                <a:tc hMerge="1">
                  <a:txBody>
                    <a:bodyPr/>
                    <a:lstStyle/>
                    <a:p>
                      <a:endParaRPr lang="es-ES"/>
                    </a:p>
                  </a:txBody>
                  <a:tcPr/>
                </a:tc>
              </a:tr>
              <a:tr h="170234">
                <a:tc>
                  <a:txBody>
                    <a:bodyPr/>
                    <a:lstStyle/>
                    <a:p>
                      <a:endParaRPr lang="es-ES" sz="1400" b="1">
                        <a:latin typeface="Calibri"/>
                        <a:ea typeface="Times New Roman"/>
                        <a:cs typeface="Times New Roman"/>
                      </a:endParaRPr>
                    </a:p>
                  </a:txBody>
                  <a:tcPr marL="37830" marR="37830" marT="0" marB="0" anchor="b">
                    <a:lnL>
                      <a:noFill/>
                    </a:lnL>
                    <a:lnR>
                      <a:noFill/>
                    </a:lnR>
                    <a:lnT>
                      <a:noFill/>
                    </a:lnT>
                    <a:lnB>
                      <a:noFill/>
                    </a:lnB>
                  </a:tcPr>
                </a:tc>
                <a:tc>
                  <a:txBody>
                    <a:bodyPr/>
                    <a:lstStyle/>
                    <a:p>
                      <a:endParaRPr lang="es-ES" sz="1400" b="1">
                        <a:latin typeface="Calibri"/>
                        <a:ea typeface="Times New Roman"/>
                        <a:cs typeface="Times New Roman"/>
                      </a:endParaRPr>
                    </a:p>
                  </a:txBody>
                  <a:tcPr marL="37830" marR="37830" marT="0" marB="0" anchor="b">
                    <a:lnL>
                      <a:noFill/>
                    </a:lnL>
                    <a:lnR>
                      <a:noFill/>
                    </a:lnR>
                    <a:lnT>
                      <a:noFill/>
                    </a:lnT>
                    <a:lnB>
                      <a:noFill/>
                    </a:lnB>
                  </a:tcPr>
                </a:tc>
                <a:tc>
                  <a:txBody>
                    <a:bodyPr/>
                    <a:lstStyle/>
                    <a:p>
                      <a:endParaRPr lang="es-ES" sz="1400" b="1">
                        <a:latin typeface="Calibri"/>
                        <a:ea typeface="Times New Roman"/>
                        <a:cs typeface="Times New Roman"/>
                      </a:endParaRPr>
                    </a:p>
                  </a:txBody>
                  <a:tcPr marL="37830" marR="37830" marT="0" marB="0" anchor="b">
                    <a:lnL>
                      <a:noFill/>
                    </a:lnL>
                    <a:lnR>
                      <a:noFill/>
                    </a:lnR>
                    <a:lnT>
                      <a:noFill/>
                    </a:lnT>
                    <a:lnB>
                      <a:noFill/>
                    </a:lnB>
                  </a:tcPr>
                </a:tc>
                <a:tc>
                  <a:txBody>
                    <a:bodyPr/>
                    <a:lstStyle/>
                    <a:p>
                      <a:endParaRPr lang="es-ES" sz="1400" b="1">
                        <a:latin typeface="Calibri"/>
                        <a:ea typeface="Times New Roman"/>
                        <a:cs typeface="Times New Roman"/>
                      </a:endParaRPr>
                    </a:p>
                  </a:txBody>
                  <a:tcPr marL="37830" marR="37830" marT="0" marB="0" anchor="b">
                    <a:lnL>
                      <a:noFill/>
                    </a:lnL>
                    <a:lnR>
                      <a:noFill/>
                    </a:lnR>
                    <a:lnT>
                      <a:noFill/>
                    </a:lnT>
                    <a:lnB>
                      <a:noFill/>
                    </a:lnB>
                  </a:tcPr>
                </a:tc>
              </a:tr>
              <a:tr h="208820">
                <a:tc>
                  <a:txBody>
                    <a:bodyPr/>
                    <a:lstStyle/>
                    <a:p>
                      <a:pPr>
                        <a:lnSpc>
                          <a:spcPct val="115000"/>
                        </a:lnSpc>
                        <a:spcAft>
                          <a:spcPts val="0"/>
                        </a:spcAft>
                      </a:pPr>
                      <a:r>
                        <a:rPr lang="es-ES" sz="1400" b="1">
                          <a:solidFill>
                            <a:srgbClr val="FFFFFF"/>
                          </a:solidFill>
                          <a:latin typeface="Calibri"/>
                          <a:ea typeface="Times New Roman"/>
                          <a:cs typeface="Times New Roman"/>
                        </a:rPr>
                        <a:t>Entidad</a:t>
                      </a:r>
                      <a:endParaRPr lang="es-ES" sz="1400" b="1">
                        <a:latin typeface="Calibri"/>
                        <a:ea typeface="Calibri"/>
                        <a:cs typeface="Times New Roman"/>
                      </a:endParaRPr>
                    </a:p>
                  </a:txBody>
                  <a:tcPr marL="37830" marR="37830" marT="0" marB="0" anchor="b">
                    <a:lnL>
                      <a:noFill/>
                    </a:lnL>
                    <a:lnR>
                      <a:noFill/>
                    </a:lnR>
                    <a:lnT>
                      <a:noFill/>
                    </a:lnT>
                    <a:lnB>
                      <a:noFill/>
                    </a:lnB>
                    <a:solidFill>
                      <a:srgbClr val="4F81BD"/>
                    </a:solidFill>
                  </a:tcPr>
                </a:tc>
                <a:tc>
                  <a:txBody>
                    <a:bodyPr/>
                    <a:lstStyle/>
                    <a:p>
                      <a:pPr>
                        <a:lnSpc>
                          <a:spcPct val="115000"/>
                        </a:lnSpc>
                        <a:spcAft>
                          <a:spcPts val="0"/>
                        </a:spcAft>
                      </a:pPr>
                      <a:r>
                        <a:rPr lang="es-ES" sz="1400" b="1">
                          <a:solidFill>
                            <a:srgbClr val="FFFFFF"/>
                          </a:solidFill>
                          <a:latin typeface="Calibri"/>
                          <a:ea typeface="Times New Roman"/>
                          <a:cs typeface="Times New Roman"/>
                        </a:rPr>
                        <a:t>Comunidad</a:t>
                      </a:r>
                      <a:endParaRPr lang="es-ES" sz="1400" b="1">
                        <a:latin typeface="Calibri"/>
                        <a:ea typeface="Calibri"/>
                        <a:cs typeface="Times New Roman"/>
                      </a:endParaRPr>
                    </a:p>
                  </a:txBody>
                  <a:tcPr marL="37830" marR="37830" marT="0" marB="0" anchor="b">
                    <a:lnL>
                      <a:noFill/>
                    </a:lnL>
                    <a:lnR>
                      <a:noFill/>
                    </a:lnR>
                    <a:lnT>
                      <a:noFill/>
                    </a:lnT>
                    <a:lnB>
                      <a:noFill/>
                    </a:lnB>
                    <a:solidFill>
                      <a:srgbClr val="4F81BD"/>
                    </a:solidFill>
                  </a:tcPr>
                </a:tc>
                <a:tc>
                  <a:txBody>
                    <a:bodyPr/>
                    <a:lstStyle/>
                    <a:p>
                      <a:pPr>
                        <a:lnSpc>
                          <a:spcPct val="115000"/>
                        </a:lnSpc>
                        <a:spcAft>
                          <a:spcPts val="0"/>
                        </a:spcAft>
                      </a:pPr>
                      <a:r>
                        <a:rPr lang="es-ES" sz="1400" b="1">
                          <a:solidFill>
                            <a:srgbClr val="FFFFFF"/>
                          </a:solidFill>
                          <a:latin typeface="Calibri"/>
                          <a:ea typeface="Times New Roman"/>
                          <a:cs typeface="Times New Roman"/>
                        </a:rPr>
                        <a:t>Gobierno</a:t>
                      </a:r>
                      <a:endParaRPr lang="es-ES" sz="1400" b="1">
                        <a:latin typeface="Calibri"/>
                        <a:ea typeface="Calibri"/>
                        <a:cs typeface="Times New Roman"/>
                      </a:endParaRPr>
                    </a:p>
                  </a:txBody>
                  <a:tcPr marL="37830" marR="37830" marT="0" marB="0" anchor="b">
                    <a:lnL>
                      <a:noFill/>
                    </a:lnL>
                    <a:lnR>
                      <a:noFill/>
                    </a:lnR>
                    <a:lnT>
                      <a:noFill/>
                    </a:lnT>
                    <a:lnB>
                      <a:noFill/>
                    </a:lnB>
                    <a:solidFill>
                      <a:srgbClr val="4F81BD"/>
                    </a:solidFill>
                  </a:tcPr>
                </a:tc>
                <a:tc>
                  <a:txBody>
                    <a:bodyPr/>
                    <a:lstStyle/>
                    <a:p>
                      <a:pPr>
                        <a:lnSpc>
                          <a:spcPct val="115000"/>
                        </a:lnSpc>
                        <a:spcAft>
                          <a:spcPts val="0"/>
                        </a:spcAft>
                      </a:pPr>
                      <a:r>
                        <a:rPr lang="es-ES" sz="1400" b="1">
                          <a:solidFill>
                            <a:srgbClr val="FFFFFF"/>
                          </a:solidFill>
                          <a:latin typeface="Calibri"/>
                          <a:ea typeface="Times New Roman"/>
                          <a:cs typeface="Times New Roman"/>
                        </a:rPr>
                        <a:t>País</a:t>
                      </a:r>
                      <a:endParaRPr lang="es-ES" sz="1400" b="1">
                        <a:latin typeface="Calibri"/>
                        <a:ea typeface="Calibri"/>
                        <a:cs typeface="Times New Roman"/>
                      </a:endParaRPr>
                    </a:p>
                  </a:txBody>
                  <a:tcPr marL="37830" marR="37830" marT="0" marB="0" anchor="b">
                    <a:lnL>
                      <a:noFill/>
                    </a:lnL>
                    <a:lnR>
                      <a:noFill/>
                    </a:lnR>
                    <a:lnT>
                      <a:noFill/>
                    </a:lnT>
                    <a:lnB>
                      <a:noFill/>
                    </a:lnB>
                    <a:solidFill>
                      <a:srgbClr val="4F81BD"/>
                    </a:solidFill>
                  </a:tcPr>
                </a:tc>
              </a:tr>
              <a:tr h="357978">
                <a:tc>
                  <a:txBody>
                    <a:bodyPr/>
                    <a:lstStyle/>
                    <a:p>
                      <a:pPr>
                        <a:lnSpc>
                          <a:spcPct val="115000"/>
                        </a:lnSpc>
                        <a:spcAft>
                          <a:spcPts val="0"/>
                        </a:spcAft>
                      </a:pPr>
                      <a:r>
                        <a:rPr lang="es-ES" sz="1400" b="1">
                          <a:solidFill>
                            <a:srgbClr val="000000"/>
                          </a:solidFill>
                          <a:latin typeface="Calibri"/>
                          <a:ea typeface="Times New Roman"/>
                          <a:cs typeface="Times New Roman"/>
                        </a:rPr>
                        <a:t>Presentación de proyectos</a:t>
                      </a:r>
                      <a:endParaRPr lang="es-ES" sz="1400" b="1">
                        <a:latin typeface="Calibri"/>
                        <a:ea typeface="Calibri"/>
                        <a:cs typeface="Times New Roman"/>
                      </a:endParaRPr>
                    </a:p>
                  </a:txBody>
                  <a:tcPr marL="37830" marR="378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93CDDD"/>
                    </a:solidFill>
                  </a:tcPr>
                </a:tc>
                <a:tc>
                  <a:txBody>
                    <a:bodyPr/>
                    <a:lstStyle/>
                    <a:p>
                      <a:pPr>
                        <a:lnSpc>
                          <a:spcPct val="115000"/>
                        </a:lnSpc>
                        <a:spcAft>
                          <a:spcPts val="0"/>
                        </a:spcAft>
                      </a:pPr>
                      <a:r>
                        <a:rPr lang="es-ES" sz="1400" b="1">
                          <a:solidFill>
                            <a:srgbClr val="000000"/>
                          </a:solidFill>
                          <a:latin typeface="Calibri"/>
                          <a:ea typeface="Times New Roman"/>
                          <a:cs typeface="Times New Roman"/>
                        </a:rPr>
                        <a:t>Transparencia,  mejor uso de recursos del estado</a:t>
                      </a:r>
                      <a:endParaRPr lang="es-ES" sz="1400" b="1">
                        <a:latin typeface="Calibri"/>
                        <a:ea typeface="Calibri"/>
                        <a:cs typeface="Times New Roman"/>
                      </a:endParaRPr>
                    </a:p>
                  </a:txBody>
                  <a:tcPr marL="37830" marR="378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93CDDD"/>
                    </a:solidFill>
                  </a:tcPr>
                </a:tc>
                <a:tc>
                  <a:txBody>
                    <a:bodyPr/>
                    <a:lstStyle/>
                    <a:p>
                      <a:pPr>
                        <a:lnSpc>
                          <a:spcPct val="115000"/>
                        </a:lnSpc>
                        <a:spcAft>
                          <a:spcPts val="0"/>
                        </a:spcAft>
                      </a:pPr>
                      <a:r>
                        <a:rPr lang="es-ES" sz="1400" b="1">
                          <a:solidFill>
                            <a:srgbClr val="000000"/>
                          </a:solidFill>
                          <a:latin typeface="Calibri"/>
                          <a:ea typeface="Times New Roman"/>
                          <a:cs typeface="Times New Roman"/>
                        </a:rPr>
                        <a:t>Se ve más productivo.</a:t>
                      </a:r>
                      <a:endParaRPr lang="es-ES" sz="1400" b="1">
                        <a:latin typeface="Calibri"/>
                        <a:ea typeface="Calibri"/>
                        <a:cs typeface="Times New Roman"/>
                      </a:endParaRPr>
                    </a:p>
                  </a:txBody>
                  <a:tcPr marL="37830" marR="378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93CDDD"/>
                    </a:solidFill>
                  </a:tcPr>
                </a:tc>
                <a:tc>
                  <a:txBody>
                    <a:bodyPr/>
                    <a:lstStyle/>
                    <a:p>
                      <a:pPr>
                        <a:lnSpc>
                          <a:spcPct val="115000"/>
                        </a:lnSpc>
                        <a:spcAft>
                          <a:spcPts val="0"/>
                        </a:spcAft>
                      </a:pPr>
                      <a:r>
                        <a:rPr lang="es-ES" sz="1400" b="1">
                          <a:solidFill>
                            <a:srgbClr val="000000"/>
                          </a:solidFill>
                          <a:latin typeface="Calibri"/>
                          <a:ea typeface="Times New Roman"/>
                          <a:cs typeface="Times New Roman"/>
                        </a:rPr>
                        <a:t>Si tenemos algo que muestre transparencia</a:t>
                      </a:r>
                      <a:endParaRPr lang="es-ES" sz="1400" b="1">
                        <a:latin typeface="Calibri"/>
                        <a:ea typeface="Calibri"/>
                        <a:cs typeface="Times New Roman"/>
                      </a:endParaRPr>
                    </a:p>
                  </a:txBody>
                  <a:tcPr marL="37830" marR="378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93CDDD"/>
                    </a:solidFill>
                  </a:tcPr>
                </a:tc>
              </a:tr>
              <a:tr h="536967">
                <a:tc>
                  <a:txBody>
                    <a:bodyPr/>
                    <a:lstStyle/>
                    <a:p>
                      <a:pPr>
                        <a:lnSpc>
                          <a:spcPct val="115000"/>
                        </a:lnSpc>
                        <a:spcAft>
                          <a:spcPts val="0"/>
                        </a:spcAft>
                      </a:pPr>
                      <a:r>
                        <a:rPr lang="es-ES" sz="1400" b="1">
                          <a:solidFill>
                            <a:srgbClr val="000000"/>
                          </a:solidFill>
                          <a:latin typeface="Calibri"/>
                          <a:ea typeface="Times New Roman"/>
                          <a:cs typeface="Times New Roman"/>
                        </a:rPr>
                        <a:t>Firmas digitales.</a:t>
                      </a:r>
                      <a:endParaRPr lang="es-ES" sz="1400" b="1">
                        <a:latin typeface="Calibri"/>
                        <a:ea typeface="Calibri"/>
                        <a:cs typeface="Times New Roman"/>
                      </a:endParaRPr>
                    </a:p>
                  </a:txBody>
                  <a:tcPr marL="37830" marR="378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c>
                  <a:txBody>
                    <a:bodyPr/>
                    <a:lstStyle/>
                    <a:p>
                      <a:pPr>
                        <a:lnSpc>
                          <a:spcPct val="115000"/>
                        </a:lnSpc>
                        <a:spcAft>
                          <a:spcPts val="0"/>
                        </a:spcAft>
                      </a:pPr>
                      <a:r>
                        <a:rPr lang="es-ES" sz="1400" b="1">
                          <a:solidFill>
                            <a:srgbClr val="000000"/>
                          </a:solidFill>
                          <a:latin typeface="Calibri"/>
                          <a:ea typeface="Times New Roman"/>
                          <a:cs typeface="Times New Roman"/>
                        </a:rPr>
                        <a:t>Hacer peticiones y reclamos ayudan a construir país</a:t>
                      </a:r>
                      <a:endParaRPr lang="es-ES" sz="1400" b="1">
                        <a:latin typeface="Calibri"/>
                        <a:ea typeface="Calibri"/>
                        <a:cs typeface="Times New Roman"/>
                      </a:endParaRPr>
                    </a:p>
                  </a:txBody>
                  <a:tcPr marL="37830" marR="378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c>
                  <a:txBody>
                    <a:bodyPr/>
                    <a:lstStyle/>
                    <a:p>
                      <a:pPr>
                        <a:lnSpc>
                          <a:spcPct val="115000"/>
                        </a:lnSpc>
                        <a:spcAft>
                          <a:spcPts val="0"/>
                        </a:spcAft>
                      </a:pPr>
                      <a:r>
                        <a:rPr lang="es-ES" sz="1400" b="1">
                          <a:solidFill>
                            <a:srgbClr val="000000"/>
                          </a:solidFill>
                          <a:latin typeface="Calibri"/>
                          <a:ea typeface="Times New Roman"/>
                          <a:cs typeface="Times New Roman"/>
                        </a:rPr>
                        <a:t>Mostrar todo lo que está haciendo, la gestión.</a:t>
                      </a:r>
                      <a:endParaRPr lang="es-ES" sz="1400" b="1">
                        <a:latin typeface="Calibri"/>
                        <a:ea typeface="Calibri"/>
                        <a:cs typeface="Times New Roman"/>
                      </a:endParaRPr>
                    </a:p>
                  </a:txBody>
                  <a:tcPr marL="37830" marR="378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c>
                  <a:txBody>
                    <a:bodyPr/>
                    <a:lstStyle/>
                    <a:p>
                      <a:pPr>
                        <a:lnSpc>
                          <a:spcPct val="115000"/>
                        </a:lnSpc>
                        <a:spcAft>
                          <a:spcPts val="0"/>
                        </a:spcAft>
                      </a:pPr>
                      <a:r>
                        <a:rPr lang="es-ES" sz="1400" b="1">
                          <a:solidFill>
                            <a:srgbClr val="000000"/>
                          </a:solidFill>
                          <a:latin typeface="Calibri"/>
                          <a:ea typeface="Times New Roman"/>
                          <a:cs typeface="Times New Roman"/>
                        </a:rPr>
                        <a:t>El inversionista sabe a qué atenerse.</a:t>
                      </a:r>
                      <a:endParaRPr lang="es-ES" sz="1400" b="1">
                        <a:latin typeface="Calibri"/>
                        <a:ea typeface="Calibri"/>
                        <a:cs typeface="Times New Roman"/>
                      </a:endParaRPr>
                    </a:p>
                  </a:txBody>
                  <a:tcPr marL="37830" marR="378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r>
              <a:tr h="536967">
                <a:tc>
                  <a:txBody>
                    <a:bodyPr/>
                    <a:lstStyle/>
                    <a:p>
                      <a:pPr>
                        <a:lnSpc>
                          <a:spcPct val="115000"/>
                        </a:lnSpc>
                        <a:spcAft>
                          <a:spcPts val="0"/>
                        </a:spcAft>
                      </a:pPr>
                      <a:r>
                        <a:rPr lang="es-ES" sz="1400" b="1">
                          <a:solidFill>
                            <a:srgbClr val="000000"/>
                          </a:solidFill>
                          <a:latin typeface="Calibri"/>
                          <a:ea typeface="Times New Roman"/>
                          <a:cs typeface="Times New Roman"/>
                        </a:rPr>
                        <a:t>Con datos abiertos se evitaría tramitología.</a:t>
                      </a:r>
                      <a:endParaRPr lang="es-ES" sz="1400" b="1">
                        <a:latin typeface="Calibri"/>
                        <a:ea typeface="Calibri"/>
                        <a:cs typeface="Times New Roman"/>
                      </a:endParaRPr>
                    </a:p>
                  </a:txBody>
                  <a:tcPr marL="37830" marR="378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c>
                  <a:txBody>
                    <a:bodyPr/>
                    <a:lstStyle/>
                    <a:p>
                      <a:pPr>
                        <a:lnSpc>
                          <a:spcPct val="115000"/>
                        </a:lnSpc>
                        <a:spcAft>
                          <a:spcPts val="0"/>
                        </a:spcAft>
                      </a:pPr>
                      <a:r>
                        <a:rPr lang="es-ES" sz="1400" b="1">
                          <a:solidFill>
                            <a:srgbClr val="000000"/>
                          </a:solidFill>
                          <a:latin typeface="Calibri"/>
                          <a:ea typeface="Times New Roman"/>
                          <a:cs typeface="Times New Roman"/>
                        </a:rPr>
                        <a:t> Si los datos están disponibles al público, se quita uno mucho trabajo.</a:t>
                      </a:r>
                      <a:endParaRPr lang="es-ES" sz="1400" b="1">
                        <a:latin typeface="Calibri"/>
                        <a:ea typeface="Calibri"/>
                        <a:cs typeface="Times New Roman"/>
                      </a:endParaRPr>
                    </a:p>
                  </a:txBody>
                  <a:tcPr marL="37830" marR="378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c>
                  <a:txBody>
                    <a:bodyPr/>
                    <a:lstStyle/>
                    <a:p>
                      <a:pPr>
                        <a:lnSpc>
                          <a:spcPct val="115000"/>
                        </a:lnSpc>
                        <a:spcAft>
                          <a:spcPts val="0"/>
                        </a:spcAft>
                      </a:pPr>
                      <a:r>
                        <a:rPr lang="es-ES" sz="1400" b="1">
                          <a:solidFill>
                            <a:srgbClr val="000000"/>
                          </a:solidFill>
                          <a:latin typeface="Calibri"/>
                          <a:ea typeface="Times New Roman"/>
                          <a:cs typeface="Times New Roman"/>
                        </a:rPr>
                        <a:t>Tiene a la mano toda la información y en transparencia.</a:t>
                      </a:r>
                      <a:endParaRPr lang="es-ES" sz="1400" b="1">
                        <a:latin typeface="Calibri"/>
                        <a:ea typeface="Calibri"/>
                        <a:cs typeface="Times New Roman"/>
                      </a:endParaRPr>
                    </a:p>
                  </a:txBody>
                  <a:tcPr marL="37830" marR="378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c>
                  <a:txBody>
                    <a:bodyPr/>
                    <a:lstStyle/>
                    <a:p>
                      <a:pPr>
                        <a:lnSpc>
                          <a:spcPct val="115000"/>
                        </a:lnSpc>
                        <a:spcAft>
                          <a:spcPts val="0"/>
                        </a:spcAft>
                      </a:pPr>
                      <a:r>
                        <a:rPr lang="es-ES" sz="1400" b="1">
                          <a:solidFill>
                            <a:srgbClr val="000000"/>
                          </a:solidFill>
                          <a:latin typeface="Calibri"/>
                          <a:ea typeface="Times New Roman"/>
                          <a:cs typeface="Times New Roman"/>
                        </a:rPr>
                        <a:t>Mayor control</a:t>
                      </a:r>
                      <a:endParaRPr lang="es-ES" sz="1400" b="1">
                        <a:latin typeface="Calibri"/>
                        <a:ea typeface="Calibri"/>
                        <a:cs typeface="Times New Roman"/>
                      </a:endParaRPr>
                    </a:p>
                  </a:txBody>
                  <a:tcPr marL="37830" marR="378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r>
              <a:tr h="536967">
                <a:tc>
                  <a:txBody>
                    <a:bodyPr/>
                    <a:lstStyle/>
                    <a:p>
                      <a:pPr>
                        <a:lnSpc>
                          <a:spcPct val="115000"/>
                        </a:lnSpc>
                        <a:spcAft>
                          <a:spcPts val="0"/>
                        </a:spcAft>
                      </a:pPr>
                      <a:r>
                        <a:rPr lang="es-ES" sz="1400" b="1">
                          <a:solidFill>
                            <a:srgbClr val="000000"/>
                          </a:solidFill>
                          <a:latin typeface="Calibri"/>
                          <a:ea typeface="Times New Roman"/>
                          <a:cs typeface="Times New Roman"/>
                        </a:rPr>
                        <a:t> </a:t>
                      </a:r>
                      <a:endParaRPr lang="es-ES" sz="1400" b="1">
                        <a:latin typeface="Calibri"/>
                        <a:ea typeface="Calibri"/>
                        <a:cs typeface="Times New Roman"/>
                      </a:endParaRPr>
                    </a:p>
                  </a:txBody>
                  <a:tcPr marL="37830" marR="378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c>
                  <a:txBody>
                    <a:bodyPr/>
                    <a:lstStyle/>
                    <a:p>
                      <a:pPr>
                        <a:lnSpc>
                          <a:spcPct val="115000"/>
                        </a:lnSpc>
                        <a:spcAft>
                          <a:spcPts val="0"/>
                        </a:spcAft>
                      </a:pPr>
                      <a:r>
                        <a:rPr lang="es-ES" sz="1400" b="1">
                          <a:solidFill>
                            <a:srgbClr val="000000"/>
                          </a:solidFill>
                          <a:latin typeface="Calibri"/>
                          <a:ea typeface="Times New Roman"/>
                          <a:cs typeface="Times New Roman"/>
                        </a:rPr>
                        <a:t>Los capacita y empodera para que exijan sus derechos.</a:t>
                      </a:r>
                      <a:endParaRPr lang="es-ES" sz="1400" b="1">
                        <a:latin typeface="Calibri"/>
                        <a:ea typeface="Calibri"/>
                        <a:cs typeface="Times New Roman"/>
                      </a:endParaRPr>
                    </a:p>
                  </a:txBody>
                  <a:tcPr marL="37830" marR="378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c>
                  <a:txBody>
                    <a:bodyPr/>
                    <a:lstStyle/>
                    <a:p>
                      <a:pPr>
                        <a:lnSpc>
                          <a:spcPct val="115000"/>
                        </a:lnSpc>
                        <a:spcAft>
                          <a:spcPts val="0"/>
                        </a:spcAft>
                      </a:pPr>
                      <a:r>
                        <a:rPr lang="es-ES" sz="1400" b="1">
                          <a:solidFill>
                            <a:srgbClr val="000000"/>
                          </a:solidFill>
                          <a:latin typeface="Calibri"/>
                          <a:ea typeface="Times New Roman"/>
                          <a:cs typeface="Times New Roman"/>
                        </a:rPr>
                        <a:t> Es transparencia, mostrando lo que avanza.</a:t>
                      </a:r>
                      <a:endParaRPr lang="es-ES" sz="1400" b="1">
                        <a:latin typeface="Calibri"/>
                        <a:ea typeface="Calibri"/>
                        <a:cs typeface="Times New Roman"/>
                      </a:endParaRPr>
                    </a:p>
                  </a:txBody>
                  <a:tcPr marL="37830" marR="378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c>
                  <a:txBody>
                    <a:bodyPr/>
                    <a:lstStyle/>
                    <a:p>
                      <a:pPr>
                        <a:lnSpc>
                          <a:spcPct val="115000"/>
                        </a:lnSpc>
                        <a:spcAft>
                          <a:spcPts val="0"/>
                        </a:spcAft>
                      </a:pPr>
                      <a:r>
                        <a:rPr lang="es-ES" sz="1400" b="1" dirty="0">
                          <a:solidFill>
                            <a:srgbClr val="000000"/>
                          </a:solidFill>
                          <a:latin typeface="Calibri"/>
                          <a:ea typeface="Times New Roman"/>
                          <a:cs typeface="Times New Roman"/>
                        </a:rPr>
                        <a:t> </a:t>
                      </a:r>
                      <a:endParaRPr lang="es-ES" sz="1400" b="1" dirty="0">
                        <a:latin typeface="Calibri"/>
                        <a:ea typeface="Calibri"/>
                        <a:cs typeface="Times New Roman"/>
                      </a:endParaRPr>
                    </a:p>
                  </a:txBody>
                  <a:tcPr marL="37830" marR="378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r>
            </a:tbl>
          </a:graphicData>
        </a:graphic>
      </p:graphicFrame>
      <p:pic>
        <p:nvPicPr>
          <p:cNvPr id="26689" name="35 Imagen"/>
          <p:cNvPicPr>
            <a:picLocks noChangeAspect="1" noChangeArrowheads="1"/>
          </p:cNvPicPr>
          <p:nvPr/>
        </p:nvPicPr>
        <p:blipFill>
          <a:blip r:embed="rId5" cstate="print"/>
          <a:srcRect/>
          <a:stretch>
            <a:fillRect/>
          </a:stretch>
        </p:blipFill>
        <p:spPr bwMode="auto">
          <a:xfrm>
            <a:off x="142875" y="3143250"/>
            <a:ext cx="2219325" cy="2058988"/>
          </a:xfrm>
          <a:prstGeom prst="rect">
            <a:avLst/>
          </a:prstGeom>
          <a:noFill/>
          <a:ln w="9525">
            <a:noFill/>
            <a:miter lim="800000"/>
            <a:headEnd/>
            <a:tailEnd/>
          </a:ln>
        </p:spPr>
      </p:pic>
      <p:sp>
        <p:nvSpPr>
          <p:cNvPr id="36" name="40 CuadroTexto"/>
          <p:cNvSpPr txBox="1">
            <a:spLocks noChangeArrowheads="1"/>
          </p:cNvSpPr>
          <p:nvPr/>
        </p:nvSpPr>
        <p:spPr bwMode="auto">
          <a:xfrm>
            <a:off x="0" y="404813"/>
            <a:ext cx="6876256" cy="523220"/>
          </a:xfrm>
          <a:prstGeom prst="rect">
            <a:avLst/>
          </a:prstGeom>
          <a:solidFill>
            <a:srgbClr val="800080"/>
          </a:solidFill>
          <a:ln w="9525">
            <a:noFill/>
            <a:miter lim="800000"/>
            <a:headEnd/>
            <a:tailEnd/>
          </a:ln>
        </p:spPr>
        <p:txBody>
          <a:bodyPr wrap="square">
            <a:spAutoFit/>
          </a:bodyPr>
          <a:lstStyle/>
          <a:p>
            <a:r>
              <a:rPr lang="es-ES" sz="2800" dirty="0" smtClean="0">
                <a:solidFill>
                  <a:schemeClr val="bg1"/>
                </a:solidFill>
                <a:latin typeface="Calibri" pitchFamily="34" charset="0"/>
              </a:rPr>
              <a:t>2.3.2. RESULTADOS ENTIDADES  </a:t>
            </a:r>
            <a:r>
              <a:rPr lang="es-ES" sz="2800" dirty="0">
                <a:solidFill>
                  <a:schemeClr val="bg1"/>
                </a:solidFill>
                <a:latin typeface="Calibri" pitchFamily="34" charset="0"/>
              </a:rPr>
              <a:t>NACIONALES</a:t>
            </a:r>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3" descr="C:\Users\Lalis\Desktop\a.png"/>
          <p:cNvPicPr>
            <a:picLocks noChangeAspect="1" noChangeArrowheads="1"/>
          </p:cNvPicPr>
          <p:nvPr/>
        </p:nvPicPr>
        <p:blipFill>
          <a:blip r:embed="rId3" cstate="print"/>
          <a:srcRect/>
          <a:stretch>
            <a:fillRect/>
          </a:stretch>
        </p:blipFill>
        <p:spPr bwMode="auto">
          <a:xfrm>
            <a:off x="0" y="-36513"/>
            <a:ext cx="9144000" cy="6894513"/>
          </a:xfrm>
          <a:prstGeom prst="rect">
            <a:avLst/>
          </a:prstGeom>
          <a:noFill/>
          <a:ln w="9525">
            <a:noFill/>
            <a:miter lim="800000"/>
            <a:headEnd/>
            <a:tailEnd/>
          </a:ln>
        </p:spPr>
      </p:pic>
      <p:pic>
        <p:nvPicPr>
          <p:cNvPr id="27651" name="Picture 2" descr="C:\Users\Lalis\Desktop\Figura.png"/>
          <p:cNvPicPr>
            <a:picLocks noChangeAspect="1" noChangeArrowheads="1"/>
          </p:cNvPicPr>
          <p:nvPr/>
        </p:nvPicPr>
        <p:blipFill>
          <a:blip r:embed="rId4" cstate="print"/>
          <a:srcRect/>
          <a:stretch>
            <a:fillRect/>
          </a:stretch>
        </p:blipFill>
        <p:spPr bwMode="auto">
          <a:xfrm>
            <a:off x="8748713" y="908050"/>
            <a:ext cx="282575" cy="739775"/>
          </a:xfrm>
          <a:prstGeom prst="rect">
            <a:avLst/>
          </a:prstGeom>
          <a:noFill/>
          <a:ln w="9525">
            <a:noFill/>
            <a:miter lim="800000"/>
            <a:headEnd/>
            <a:tailEnd/>
          </a:ln>
        </p:spPr>
      </p:pic>
      <p:pic>
        <p:nvPicPr>
          <p:cNvPr id="27652" name="Picture 2" descr="C:\Users\Lalis\Desktop\Figura.png"/>
          <p:cNvPicPr>
            <a:picLocks noChangeAspect="1" noChangeArrowheads="1"/>
          </p:cNvPicPr>
          <p:nvPr/>
        </p:nvPicPr>
        <p:blipFill>
          <a:blip r:embed="rId4" cstate="print"/>
          <a:srcRect/>
          <a:stretch>
            <a:fillRect/>
          </a:stretch>
        </p:blipFill>
        <p:spPr bwMode="auto">
          <a:xfrm>
            <a:off x="8748713" y="1773238"/>
            <a:ext cx="282575" cy="738187"/>
          </a:xfrm>
          <a:prstGeom prst="rect">
            <a:avLst/>
          </a:prstGeom>
          <a:noFill/>
          <a:ln w="9525">
            <a:noFill/>
            <a:miter lim="800000"/>
            <a:headEnd/>
            <a:tailEnd/>
          </a:ln>
        </p:spPr>
      </p:pic>
      <p:pic>
        <p:nvPicPr>
          <p:cNvPr id="27653" name="Picture 2" descr="C:\Users\Lalis\Desktop\Figura.png"/>
          <p:cNvPicPr>
            <a:picLocks noChangeAspect="1" noChangeArrowheads="1"/>
          </p:cNvPicPr>
          <p:nvPr/>
        </p:nvPicPr>
        <p:blipFill>
          <a:blip r:embed="rId4" cstate="print"/>
          <a:srcRect/>
          <a:stretch>
            <a:fillRect/>
          </a:stretch>
        </p:blipFill>
        <p:spPr bwMode="auto">
          <a:xfrm>
            <a:off x="8753475" y="6073775"/>
            <a:ext cx="282575" cy="739775"/>
          </a:xfrm>
          <a:prstGeom prst="rect">
            <a:avLst/>
          </a:prstGeom>
          <a:noFill/>
          <a:ln w="9525">
            <a:noFill/>
            <a:miter lim="800000"/>
            <a:headEnd/>
            <a:tailEnd/>
          </a:ln>
        </p:spPr>
      </p:pic>
      <p:pic>
        <p:nvPicPr>
          <p:cNvPr id="27654" name="Picture 2" descr="C:\Users\Lalis\Desktop\Figura.png"/>
          <p:cNvPicPr>
            <a:picLocks noChangeAspect="1" noChangeArrowheads="1"/>
          </p:cNvPicPr>
          <p:nvPr/>
        </p:nvPicPr>
        <p:blipFill>
          <a:blip r:embed="rId4" cstate="print"/>
          <a:srcRect/>
          <a:stretch>
            <a:fillRect/>
          </a:stretch>
        </p:blipFill>
        <p:spPr bwMode="auto">
          <a:xfrm>
            <a:off x="8748713" y="2636838"/>
            <a:ext cx="282575" cy="739775"/>
          </a:xfrm>
          <a:prstGeom prst="rect">
            <a:avLst/>
          </a:prstGeom>
          <a:noFill/>
          <a:ln w="9525">
            <a:noFill/>
            <a:miter lim="800000"/>
            <a:headEnd/>
            <a:tailEnd/>
          </a:ln>
        </p:spPr>
      </p:pic>
      <p:pic>
        <p:nvPicPr>
          <p:cNvPr id="27655" name="Picture 2" descr="C:\Users\Lalis\Desktop\Figura.png"/>
          <p:cNvPicPr>
            <a:picLocks noChangeAspect="1" noChangeArrowheads="1"/>
          </p:cNvPicPr>
          <p:nvPr/>
        </p:nvPicPr>
        <p:blipFill>
          <a:blip r:embed="rId4" cstate="print"/>
          <a:srcRect/>
          <a:stretch>
            <a:fillRect/>
          </a:stretch>
        </p:blipFill>
        <p:spPr bwMode="auto">
          <a:xfrm>
            <a:off x="8748713" y="6073775"/>
            <a:ext cx="282575" cy="739775"/>
          </a:xfrm>
          <a:prstGeom prst="rect">
            <a:avLst/>
          </a:prstGeom>
          <a:noFill/>
          <a:ln w="9525">
            <a:noFill/>
            <a:miter lim="800000"/>
            <a:headEnd/>
            <a:tailEnd/>
          </a:ln>
        </p:spPr>
      </p:pic>
      <p:pic>
        <p:nvPicPr>
          <p:cNvPr id="27656" name="Picture 2" descr="C:\Users\Lalis\Desktop\Figura.png"/>
          <p:cNvPicPr>
            <a:picLocks noChangeAspect="1" noChangeArrowheads="1"/>
          </p:cNvPicPr>
          <p:nvPr/>
        </p:nvPicPr>
        <p:blipFill>
          <a:blip r:embed="rId4" cstate="print"/>
          <a:srcRect/>
          <a:stretch>
            <a:fillRect/>
          </a:stretch>
        </p:blipFill>
        <p:spPr bwMode="auto">
          <a:xfrm>
            <a:off x="8748713" y="3500438"/>
            <a:ext cx="282575" cy="739775"/>
          </a:xfrm>
          <a:prstGeom prst="rect">
            <a:avLst/>
          </a:prstGeom>
          <a:noFill/>
          <a:ln w="9525">
            <a:noFill/>
            <a:miter lim="800000"/>
            <a:headEnd/>
            <a:tailEnd/>
          </a:ln>
        </p:spPr>
      </p:pic>
      <p:pic>
        <p:nvPicPr>
          <p:cNvPr id="27657" name="Picture 2" descr="C:\Users\Lalis\Desktop\Figura.png"/>
          <p:cNvPicPr>
            <a:picLocks noChangeAspect="1" noChangeArrowheads="1"/>
          </p:cNvPicPr>
          <p:nvPr/>
        </p:nvPicPr>
        <p:blipFill>
          <a:blip r:embed="rId4" cstate="print"/>
          <a:srcRect/>
          <a:stretch>
            <a:fillRect/>
          </a:stretch>
        </p:blipFill>
        <p:spPr bwMode="auto">
          <a:xfrm>
            <a:off x="8748713" y="6073775"/>
            <a:ext cx="282575" cy="739775"/>
          </a:xfrm>
          <a:prstGeom prst="rect">
            <a:avLst/>
          </a:prstGeom>
          <a:noFill/>
          <a:ln w="9525">
            <a:noFill/>
            <a:miter lim="800000"/>
            <a:headEnd/>
            <a:tailEnd/>
          </a:ln>
        </p:spPr>
      </p:pic>
      <p:pic>
        <p:nvPicPr>
          <p:cNvPr id="27658" name="Picture 2" descr="C:\Users\Lalis\Desktop\Figura.png"/>
          <p:cNvPicPr>
            <a:picLocks noChangeAspect="1" noChangeArrowheads="1"/>
          </p:cNvPicPr>
          <p:nvPr/>
        </p:nvPicPr>
        <p:blipFill>
          <a:blip r:embed="rId4" cstate="print"/>
          <a:srcRect/>
          <a:stretch>
            <a:fillRect/>
          </a:stretch>
        </p:blipFill>
        <p:spPr bwMode="auto">
          <a:xfrm>
            <a:off x="8753475" y="4365625"/>
            <a:ext cx="282575" cy="738188"/>
          </a:xfrm>
          <a:prstGeom prst="rect">
            <a:avLst/>
          </a:prstGeom>
          <a:noFill/>
          <a:ln w="9525">
            <a:noFill/>
            <a:miter lim="800000"/>
            <a:headEnd/>
            <a:tailEnd/>
          </a:ln>
        </p:spPr>
      </p:pic>
      <p:pic>
        <p:nvPicPr>
          <p:cNvPr id="27659" name="Picture 2" descr="C:\Users\Lalis\Desktop\Figura.png"/>
          <p:cNvPicPr>
            <a:picLocks noChangeAspect="1" noChangeArrowheads="1"/>
          </p:cNvPicPr>
          <p:nvPr/>
        </p:nvPicPr>
        <p:blipFill>
          <a:blip r:embed="rId4" cstate="print"/>
          <a:srcRect/>
          <a:stretch>
            <a:fillRect/>
          </a:stretch>
        </p:blipFill>
        <p:spPr bwMode="auto">
          <a:xfrm>
            <a:off x="8748713" y="5229225"/>
            <a:ext cx="282575" cy="739775"/>
          </a:xfrm>
          <a:prstGeom prst="rect">
            <a:avLst/>
          </a:prstGeom>
          <a:noFill/>
          <a:ln w="9525">
            <a:noFill/>
            <a:miter lim="800000"/>
            <a:headEnd/>
            <a:tailEnd/>
          </a:ln>
        </p:spPr>
      </p:pic>
      <p:pic>
        <p:nvPicPr>
          <p:cNvPr id="27660" name="Picture 2" descr="C:\Users\Lalis\Desktop\Figura.png"/>
          <p:cNvPicPr>
            <a:picLocks noChangeAspect="1" noChangeArrowheads="1"/>
          </p:cNvPicPr>
          <p:nvPr/>
        </p:nvPicPr>
        <p:blipFill>
          <a:blip r:embed="rId4" cstate="print"/>
          <a:srcRect/>
          <a:stretch>
            <a:fillRect/>
          </a:stretch>
        </p:blipFill>
        <p:spPr bwMode="auto">
          <a:xfrm>
            <a:off x="8748713" y="6073775"/>
            <a:ext cx="282575" cy="739775"/>
          </a:xfrm>
          <a:prstGeom prst="rect">
            <a:avLst/>
          </a:prstGeom>
          <a:noFill/>
          <a:ln w="9525">
            <a:noFill/>
            <a:miter lim="800000"/>
            <a:headEnd/>
            <a:tailEnd/>
          </a:ln>
        </p:spPr>
      </p:pic>
      <p:pic>
        <p:nvPicPr>
          <p:cNvPr id="27661" name="Picture 2" descr="C:\Users\Lalis\Desktop\Figura.png"/>
          <p:cNvPicPr>
            <a:picLocks noChangeAspect="1" noChangeArrowheads="1"/>
          </p:cNvPicPr>
          <p:nvPr/>
        </p:nvPicPr>
        <p:blipFill>
          <a:blip r:embed="rId4" cstate="print"/>
          <a:srcRect/>
          <a:stretch>
            <a:fillRect/>
          </a:stretch>
        </p:blipFill>
        <p:spPr bwMode="auto">
          <a:xfrm>
            <a:off x="8748713" y="5229225"/>
            <a:ext cx="282575" cy="739775"/>
          </a:xfrm>
          <a:prstGeom prst="rect">
            <a:avLst/>
          </a:prstGeom>
          <a:noFill/>
          <a:ln w="9525">
            <a:noFill/>
            <a:miter lim="800000"/>
            <a:headEnd/>
            <a:tailEnd/>
          </a:ln>
        </p:spPr>
      </p:pic>
      <p:pic>
        <p:nvPicPr>
          <p:cNvPr id="27662" name="Picture 2" descr="C:\Users\Lalis\Desktop\Figura.png"/>
          <p:cNvPicPr>
            <a:picLocks noChangeAspect="1" noChangeArrowheads="1"/>
          </p:cNvPicPr>
          <p:nvPr/>
        </p:nvPicPr>
        <p:blipFill>
          <a:blip r:embed="rId4" cstate="print"/>
          <a:srcRect/>
          <a:stretch>
            <a:fillRect/>
          </a:stretch>
        </p:blipFill>
        <p:spPr bwMode="auto">
          <a:xfrm>
            <a:off x="8748713" y="5229225"/>
            <a:ext cx="282575" cy="739775"/>
          </a:xfrm>
          <a:prstGeom prst="rect">
            <a:avLst/>
          </a:prstGeom>
          <a:noFill/>
          <a:ln w="9525">
            <a:noFill/>
            <a:miter lim="800000"/>
            <a:headEnd/>
            <a:tailEnd/>
          </a:ln>
        </p:spPr>
      </p:pic>
      <p:pic>
        <p:nvPicPr>
          <p:cNvPr id="27663" name="Picture 2" descr="C:\Users\Lalis\Desktop\Figura.png"/>
          <p:cNvPicPr>
            <a:picLocks noChangeAspect="1" noChangeArrowheads="1"/>
          </p:cNvPicPr>
          <p:nvPr/>
        </p:nvPicPr>
        <p:blipFill>
          <a:blip r:embed="rId4" cstate="print"/>
          <a:srcRect/>
          <a:stretch>
            <a:fillRect/>
          </a:stretch>
        </p:blipFill>
        <p:spPr bwMode="auto">
          <a:xfrm>
            <a:off x="8748713" y="4365625"/>
            <a:ext cx="282575" cy="738188"/>
          </a:xfrm>
          <a:prstGeom prst="rect">
            <a:avLst/>
          </a:prstGeom>
          <a:noFill/>
          <a:ln w="9525">
            <a:noFill/>
            <a:miter lim="800000"/>
            <a:headEnd/>
            <a:tailEnd/>
          </a:ln>
        </p:spPr>
      </p:pic>
      <p:pic>
        <p:nvPicPr>
          <p:cNvPr id="27664" name="Picture 2" descr="C:\Users\Lalis\Desktop\Figura.png"/>
          <p:cNvPicPr>
            <a:picLocks noChangeAspect="1" noChangeArrowheads="1"/>
          </p:cNvPicPr>
          <p:nvPr/>
        </p:nvPicPr>
        <p:blipFill>
          <a:blip r:embed="rId4" cstate="print"/>
          <a:srcRect/>
          <a:stretch>
            <a:fillRect/>
          </a:stretch>
        </p:blipFill>
        <p:spPr bwMode="auto">
          <a:xfrm>
            <a:off x="8748713" y="6092825"/>
            <a:ext cx="282575" cy="739775"/>
          </a:xfrm>
          <a:prstGeom prst="rect">
            <a:avLst/>
          </a:prstGeom>
          <a:noFill/>
          <a:ln w="9525">
            <a:noFill/>
            <a:miter lim="800000"/>
            <a:headEnd/>
            <a:tailEnd/>
          </a:ln>
        </p:spPr>
      </p:pic>
      <p:pic>
        <p:nvPicPr>
          <p:cNvPr id="27665" name="Picture 2" descr="C:\Users\Lalis\Desktop\Figura.png"/>
          <p:cNvPicPr>
            <a:picLocks noChangeAspect="1" noChangeArrowheads="1"/>
          </p:cNvPicPr>
          <p:nvPr/>
        </p:nvPicPr>
        <p:blipFill>
          <a:blip r:embed="rId4" cstate="print"/>
          <a:srcRect/>
          <a:stretch>
            <a:fillRect/>
          </a:stretch>
        </p:blipFill>
        <p:spPr bwMode="auto">
          <a:xfrm>
            <a:off x="8748713" y="5229225"/>
            <a:ext cx="282575" cy="739775"/>
          </a:xfrm>
          <a:prstGeom prst="rect">
            <a:avLst/>
          </a:prstGeom>
          <a:noFill/>
          <a:ln w="9525">
            <a:noFill/>
            <a:miter lim="800000"/>
            <a:headEnd/>
            <a:tailEnd/>
          </a:ln>
        </p:spPr>
      </p:pic>
      <p:pic>
        <p:nvPicPr>
          <p:cNvPr id="27666" name="Picture 2" descr="C:\Users\Lalis\Desktop\Figura.png"/>
          <p:cNvPicPr>
            <a:picLocks noChangeAspect="1" noChangeArrowheads="1"/>
          </p:cNvPicPr>
          <p:nvPr/>
        </p:nvPicPr>
        <p:blipFill>
          <a:blip r:embed="rId4" cstate="print"/>
          <a:srcRect/>
          <a:stretch>
            <a:fillRect/>
          </a:stretch>
        </p:blipFill>
        <p:spPr bwMode="auto">
          <a:xfrm>
            <a:off x="8748713" y="4365625"/>
            <a:ext cx="282575" cy="738188"/>
          </a:xfrm>
          <a:prstGeom prst="rect">
            <a:avLst/>
          </a:prstGeom>
          <a:noFill/>
          <a:ln w="9525">
            <a:noFill/>
            <a:miter lim="800000"/>
            <a:headEnd/>
            <a:tailEnd/>
          </a:ln>
        </p:spPr>
      </p:pic>
      <p:pic>
        <p:nvPicPr>
          <p:cNvPr id="27667" name="Picture 2" descr="C:\Users\Lalis\Desktop\Figura.png"/>
          <p:cNvPicPr>
            <a:picLocks noChangeAspect="1" noChangeArrowheads="1"/>
          </p:cNvPicPr>
          <p:nvPr/>
        </p:nvPicPr>
        <p:blipFill>
          <a:blip r:embed="rId4" cstate="print"/>
          <a:srcRect/>
          <a:stretch>
            <a:fillRect/>
          </a:stretch>
        </p:blipFill>
        <p:spPr bwMode="auto">
          <a:xfrm>
            <a:off x="8748713" y="3500438"/>
            <a:ext cx="282575" cy="739775"/>
          </a:xfrm>
          <a:prstGeom prst="rect">
            <a:avLst/>
          </a:prstGeom>
          <a:noFill/>
          <a:ln w="9525">
            <a:noFill/>
            <a:miter lim="800000"/>
            <a:headEnd/>
            <a:tailEnd/>
          </a:ln>
        </p:spPr>
      </p:pic>
      <p:pic>
        <p:nvPicPr>
          <p:cNvPr id="27668" name="Picture 2" descr="C:\Users\Lalis\Desktop\Figura.png"/>
          <p:cNvPicPr>
            <a:picLocks noChangeAspect="1" noChangeArrowheads="1"/>
          </p:cNvPicPr>
          <p:nvPr/>
        </p:nvPicPr>
        <p:blipFill>
          <a:blip r:embed="rId4" cstate="print"/>
          <a:srcRect/>
          <a:stretch>
            <a:fillRect/>
          </a:stretch>
        </p:blipFill>
        <p:spPr bwMode="auto">
          <a:xfrm>
            <a:off x="8748713" y="3500438"/>
            <a:ext cx="282575" cy="739775"/>
          </a:xfrm>
          <a:prstGeom prst="rect">
            <a:avLst/>
          </a:prstGeom>
          <a:noFill/>
          <a:ln w="9525">
            <a:noFill/>
            <a:miter lim="800000"/>
            <a:headEnd/>
            <a:tailEnd/>
          </a:ln>
        </p:spPr>
      </p:pic>
      <p:pic>
        <p:nvPicPr>
          <p:cNvPr id="27669" name="Picture 2" descr="C:\Users\Lalis\Desktop\Figura.png"/>
          <p:cNvPicPr>
            <a:picLocks noChangeAspect="1" noChangeArrowheads="1"/>
          </p:cNvPicPr>
          <p:nvPr/>
        </p:nvPicPr>
        <p:blipFill>
          <a:blip r:embed="rId4" cstate="print"/>
          <a:srcRect/>
          <a:stretch>
            <a:fillRect/>
          </a:stretch>
        </p:blipFill>
        <p:spPr bwMode="auto">
          <a:xfrm>
            <a:off x="8748713" y="2636838"/>
            <a:ext cx="282575" cy="739775"/>
          </a:xfrm>
          <a:prstGeom prst="rect">
            <a:avLst/>
          </a:prstGeom>
          <a:noFill/>
          <a:ln w="9525">
            <a:noFill/>
            <a:miter lim="800000"/>
            <a:headEnd/>
            <a:tailEnd/>
          </a:ln>
        </p:spPr>
      </p:pic>
      <p:pic>
        <p:nvPicPr>
          <p:cNvPr id="27670" name="Picture 2" descr="C:\Users\Lalis\Desktop\Figura.png"/>
          <p:cNvPicPr>
            <a:picLocks noChangeAspect="1" noChangeArrowheads="1"/>
          </p:cNvPicPr>
          <p:nvPr/>
        </p:nvPicPr>
        <p:blipFill>
          <a:blip r:embed="rId4" cstate="print"/>
          <a:srcRect/>
          <a:stretch>
            <a:fillRect/>
          </a:stretch>
        </p:blipFill>
        <p:spPr bwMode="auto">
          <a:xfrm>
            <a:off x="8748713" y="6092825"/>
            <a:ext cx="282575" cy="739775"/>
          </a:xfrm>
          <a:prstGeom prst="rect">
            <a:avLst/>
          </a:prstGeom>
          <a:noFill/>
          <a:ln w="9525">
            <a:noFill/>
            <a:miter lim="800000"/>
            <a:headEnd/>
            <a:tailEnd/>
          </a:ln>
        </p:spPr>
      </p:pic>
      <p:pic>
        <p:nvPicPr>
          <p:cNvPr id="27671" name="Picture 2" descr="C:\Users\Lalis\Desktop\Figura.png"/>
          <p:cNvPicPr>
            <a:picLocks noChangeAspect="1" noChangeArrowheads="1"/>
          </p:cNvPicPr>
          <p:nvPr/>
        </p:nvPicPr>
        <p:blipFill>
          <a:blip r:embed="rId4" cstate="print"/>
          <a:srcRect/>
          <a:stretch>
            <a:fillRect/>
          </a:stretch>
        </p:blipFill>
        <p:spPr bwMode="auto">
          <a:xfrm>
            <a:off x="8748713" y="1773238"/>
            <a:ext cx="282575" cy="738187"/>
          </a:xfrm>
          <a:prstGeom prst="rect">
            <a:avLst/>
          </a:prstGeom>
          <a:noFill/>
          <a:ln w="9525">
            <a:noFill/>
            <a:miter lim="800000"/>
            <a:headEnd/>
            <a:tailEnd/>
          </a:ln>
        </p:spPr>
      </p:pic>
      <p:pic>
        <p:nvPicPr>
          <p:cNvPr id="27672" name="Picture 2" descr="C:\Users\Lalis\Desktop\Figura.png"/>
          <p:cNvPicPr>
            <a:picLocks noChangeAspect="1" noChangeArrowheads="1"/>
          </p:cNvPicPr>
          <p:nvPr/>
        </p:nvPicPr>
        <p:blipFill>
          <a:blip r:embed="rId4" cstate="print"/>
          <a:srcRect/>
          <a:stretch>
            <a:fillRect/>
          </a:stretch>
        </p:blipFill>
        <p:spPr bwMode="auto">
          <a:xfrm>
            <a:off x="8748713" y="4365625"/>
            <a:ext cx="282575" cy="738188"/>
          </a:xfrm>
          <a:prstGeom prst="rect">
            <a:avLst/>
          </a:prstGeom>
          <a:noFill/>
          <a:ln w="9525">
            <a:noFill/>
            <a:miter lim="800000"/>
            <a:headEnd/>
            <a:tailEnd/>
          </a:ln>
        </p:spPr>
      </p:pic>
      <p:sp>
        <p:nvSpPr>
          <p:cNvPr id="38" name="37 Rectángulo"/>
          <p:cNvSpPr/>
          <p:nvPr/>
        </p:nvSpPr>
        <p:spPr>
          <a:xfrm>
            <a:off x="107950" y="6021388"/>
            <a:ext cx="395288" cy="18891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39" name="38 Rectángulo"/>
          <p:cNvSpPr/>
          <p:nvPr/>
        </p:nvSpPr>
        <p:spPr>
          <a:xfrm>
            <a:off x="107950" y="6308725"/>
            <a:ext cx="395288" cy="188913"/>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2" name="41 Rectángulo"/>
          <p:cNvSpPr/>
          <p:nvPr/>
        </p:nvSpPr>
        <p:spPr>
          <a:xfrm>
            <a:off x="107950" y="6624638"/>
            <a:ext cx="395288" cy="188912"/>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grpSp>
        <p:nvGrpSpPr>
          <p:cNvPr id="2" name="31 Grupo"/>
          <p:cNvGrpSpPr/>
          <p:nvPr/>
        </p:nvGrpSpPr>
        <p:grpSpPr>
          <a:xfrm>
            <a:off x="500034" y="1214422"/>
            <a:ext cx="3714776" cy="623610"/>
            <a:chOff x="0" y="0"/>
            <a:chExt cx="5643602" cy="623610"/>
          </a:xfrm>
          <a:scene3d>
            <a:camera prst="orthographicFront"/>
            <a:lightRig rig="threePt" dir="t">
              <a:rot lat="0" lon="0" rev="7500000"/>
            </a:lightRig>
          </a:scene3d>
        </p:grpSpPr>
        <p:sp>
          <p:nvSpPr>
            <p:cNvPr id="33" name="32 Rectángulo redondeado"/>
            <p:cNvSpPr/>
            <p:nvPr/>
          </p:nvSpPr>
          <p:spPr>
            <a:xfrm>
              <a:off x="0" y="0"/>
              <a:ext cx="5643602" cy="623610"/>
            </a:xfrm>
            <a:prstGeom prst="roundRect">
              <a:avLst/>
            </a:prstGeom>
            <a:sp3d prstMaterial="plastic">
              <a:bevelT w="127000" h="25400" prst="relaxedInset"/>
            </a:sp3d>
          </p:spPr>
          <p:style>
            <a:lnRef idx="0">
              <a:schemeClr val="lt1">
                <a:hueOff val="0"/>
                <a:satOff val="0"/>
                <a:lumOff val="0"/>
                <a:alphaOff val="0"/>
              </a:schemeClr>
            </a:lnRef>
            <a:fillRef idx="3">
              <a:schemeClr val="accent5">
                <a:hueOff val="0"/>
                <a:satOff val="0"/>
                <a:lumOff val="0"/>
                <a:alphaOff val="0"/>
              </a:schemeClr>
            </a:fillRef>
            <a:effectRef idx="2">
              <a:schemeClr val="accent5">
                <a:hueOff val="0"/>
                <a:satOff val="0"/>
                <a:lumOff val="0"/>
                <a:alphaOff val="0"/>
              </a:schemeClr>
            </a:effectRef>
            <a:fontRef idx="minor">
              <a:schemeClr val="lt1"/>
            </a:fontRef>
          </p:style>
        </p:sp>
        <p:sp>
          <p:nvSpPr>
            <p:cNvPr id="34" name="33 Rectángulo"/>
            <p:cNvSpPr/>
            <p:nvPr/>
          </p:nvSpPr>
          <p:spPr>
            <a:xfrm>
              <a:off x="30442" y="30442"/>
              <a:ext cx="5582718" cy="562726"/>
            </a:xfrm>
            <a:prstGeom prst="rect">
              <a:avLst/>
            </a:prstGeom>
            <a:sp3d/>
          </p:spPr>
          <p:style>
            <a:lnRef idx="0">
              <a:scrgbClr r="0" g="0" b="0"/>
            </a:lnRef>
            <a:fillRef idx="0">
              <a:scrgbClr r="0" g="0" b="0"/>
            </a:fillRef>
            <a:effectRef idx="0">
              <a:scrgbClr r="0" g="0" b="0"/>
            </a:effectRef>
            <a:fontRef idx="minor">
              <a:schemeClr val="lt1"/>
            </a:fontRef>
          </p:style>
          <p:txBody>
            <a:bodyPr lIns="99060" tIns="99060" rIns="99060" bIns="99060" spcCol="1270" anchor="ctr"/>
            <a:lstStyle/>
            <a:p>
              <a:pPr algn="ctr" defTabSz="1155700">
                <a:lnSpc>
                  <a:spcPct val="90000"/>
                </a:lnSpc>
                <a:spcAft>
                  <a:spcPct val="35000"/>
                </a:spcAft>
                <a:defRPr/>
              </a:pPr>
              <a:r>
                <a:rPr lang="es-CO" sz="2800" b="1" dirty="0" smtClean="0"/>
                <a:t>2.3.2.9 </a:t>
              </a:r>
              <a:r>
                <a:rPr lang="es-CO" sz="2600" b="1" dirty="0" smtClean="0"/>
                <a:t>Conclusiones</a:t>
              </a:r>
              <a:endParaRPr lang="es-ES" sz="2600" dirty="0"/>
            </a:p>
          </p:txBody>
        </p:sp>
      </p:grpSp>
      <p:sp>
        <p:nvSpPr>
          <p:cNvPr id="35" name="34 Rectángulo redondeado"/>
          <p:cNvSpPr/>
          <p:nvPr/>
        </p:nvSpPr>
        <p:spPr>
          <a:xfrm>
            <a:off x="357188" y="2071688"/>
            <a:ext cx="4000500" cy="4643437"/>
          </a:xfrm>
          <a:prstGeom prst="roundRect">
            <a:avLst/>
          </a:prstGeom>
          <a:noFill/>
          <a:ln>
            <a:solidFill>
              <a:srgbClr val="99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36" name="35 Rectángulo redondeado"/>
          <p:cNvSpPr/>
          <p:nvPr/>
        </p:nvSpPr>
        <p:spPr>
          <a:xfrm>
            <a:off x="4500563" y="2071688"/>
            <a:ext cx="4214812" cy="4572000"/>
          </a:xfrm>
          <a:prstGeom prst="roundRect">
            <a:avLst/>
          </a:prstGeom>
          <a:noFill/>
          <a:ln>
            <a:solidFill>
              <a:srgbClr val="99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37" name="36 CuadroTexto"/>
          <p:cNvSpPr txBox="1"/>
          <p:nvPr/>
        </p:nvSpPr>
        <p:spPr>
          <a:xfrm>
            <a:off x="428625" y="2716213"/>
            <a:ext cx="3902075" cy="3570287"/>
          </a:xfrm>
          <a:prstGeom prst="rect">
            <a:avLst/>
          </a:prstGeom>
          <a:noFill/>
        </p:spPr>
        <p:txBody>
          <a:bodyPr wrap="none">
            <a:spAutoFit/>
          </a:bodyPr>
          <a:lstStyle/>
          <a:p>
            <a:pPr>
              <a:defRPr/>
            </a:pPr>
            <a:r>
              <a:rPr lang="es-ES" sz="1600" b="1" dirty="0">
                <a:latin typeface="+mn-lt"/>
              </a:rPr>
              <a:t>Es necesario crear la conciencia en los</a:t>
            </a:r>
          </a:p>
          <a:p>
            <a:pPr>
              <a:defRPr/>
            </a:pPr>
            <a:r>
              <a:rPr lang="es-ES" sz="1600" b="1" dirty="0">
                <a:latin typeface="+mn-lt"/>
              </a:rPr>
              <a:t> servidores de las entidades que </a:t>
            </a:r>
          </a:p>
          <a:p>
            <a:pPr>
              <a:defRPr/>
            </a:pPr>
            <a:r>
              <a:rPr lang="es-ES" sz="1600" b="1" dirty="0">
                <a:latin typeface="+mn-lt"/>
              </a:rPr>
              <a:t>justamente datos abiertos y GEL no son </a:t>
            </a:r>
          </a:p>
          <a:p>
            <a:pPr>
              <a:defRPr/>
            </a:pPr>
            <a:r>
              <a:rPr lang="es-ES" sz="1600" b="1" dirty="0">
                <a:latin typeface="+mn-lt"/>
              </a:rPr>
              <a:t>una carga más, sino que son las </a:t>
            </a:r>
          </a:p>
          <a:p>
            <a:pPr>
              <a:defRPr/>
            </a:pPr>
            <a:r>
              <a:rPr lang="es-ES" sz="1600" b="1" dirty="0">
                <a:latin typeface="+mn-lt"/>
              </a:rPr>
              <a:t>herramientas para disminuir en el mediano </a:t>
            </a:r>
          </a:p>
          <a:p>
            <a:pPr>
              <a:defRPr/>
            </a:pPr>
            <a:r>
              <a:rPr lang="es-ES" sz="1600" b="1" dirty="0">
                <a:latin typeface="+mn-lt"/>
              </a:rPr>
              <a:t>y largo plazo la “carga” al facilitar a todos </a:t>
            </a:r>
          </a:p>
          <a:p>
            <a:pPr>
              <a:defRPr/>
            </a:pPr>
            <a:r>
              <a:rPr lang="es-ES" sz="1600" b="1" dirty="0">
                <a:latin typeface="+mn-lt"/>
              </a:rPr>
              <a:t>las cosas, para potenciar la realización de </a:t>
            </a:r>
          </a:p>
          <a:p>
            <a:pPr>
              <a:defRPr/>
            </a:pPr>
            <a:r>
              <a:rPr lang="es-ES" sz="1600" b="1" dirty="0">
                <a:latin typeface="+mn-lt"/>
              </a:rPr>
              <a:t>las actividades misionales, que en ultimas </a:t>
            </a:r>
          </a:p>
          <a:p>
            <a:pPr>
              <a:defRPr/>
            </a:pPr>
            <a:r>
              <a:rPr lang="es-ES" sz="1600" b="1" dirty="0">
                <a:latin typeface="+mn-lt"/>
              </a:rPr>
              <a:t>generará resultados de una mejor gestión </a:t>
            </a:r>
          </a:p>
          <a:p>
            <a:pPr>
              <a:defRPr/>
            </a:pPr>
            <a:r>
              <a:rPr lang="es-ES" sz="1600" b="1" dirty="0">
                <a:latin typeface="+mn-lt"/>
              </a:rPr>
              <a:t>y por tanto al final es una apuesta en la </a:t>
            </a:r>
          </a:p>
          <a:p>
            <a:pPr>
              <a:defRPr/>
            </a:pPr>
            <a:r>
              <a:rPr lang="es-ES" sz="1600" b="1" dirty="0">
                <a:latin typeface="+mn-lt"/>
              </a:rPr>
              <a:t>que todos ganan: ciudadanos, gobierno, </a:t>
            </a:r>
          </a:p>
          <a:p>
            <a:pPr>
              <a:defRPr/>
            </a:pPr>
            <a:r>
              <a:rPr lang="es-ES" sz="1600" b="1" dirty="0">
                <a:latin typeface="+mn-lt"/>
              </a:rPr>
              <a:t>entidades (dentro de ellas los servidores), </a:t>
            </a:r>
          </a:p>
          <a:p>
            <a:pPr>
              <a:defRPr/>
            </a:pPr>
            <a:r>
              <a:rPr lang="es-ES" sz="1600" b="1" dirty="0">
                <a:latin typeface="+mn-lt"/>
              </a:rPr>
              <a:t>empresas.</a:t>
            </a:r>
          </a:p>
          <a:p>
            <a:pPr>
              <a:defRPr/>
            </a:pPr>
            <a:endParaRPr lang="es-ES" dirty="0"/>
          </a:p>
        </p:txBody>
      </p:sp>
      <p:sp>
        <p:nvSpPr>
          <p:cNvPr id="48" name="47 CuadroTexto"/>
          <p:cNvSpPr txBox="1"/>
          <p:nvPr/>
        </p:nvSpPr>
        <p:spPr>
          <a:xfrm>
            <a:off x="4714875" y="2779713"/>
            <a:ext cx="3929063" cy="3078162"/>
          </a:xfrm>
          <a:prstGeom prst="rect">
            <a:avLst/>
          </a:prstGeom>
          <a:noFill/>
        </p:spPr>
        <p:txBody>
          <a:bodyPr>
            <a:spAutoFit/>
          </a:bodyPr>
          <a:lstStyle/>
          <a:p>
            <a:pPr>
              <a:defRPr/>
            </a:pPr>
            <a:r>
              <a:rPr lang="es-ES" sz="1600" b="1" dirty="0">
                <a:latin typeface="+mn-lt"/>
              </a:rPr>
              <a:t>Se han de trazar iniciativas que generen un mayor compromiso y participación del nivel directivo, repensando mecanismos que no sean solo el visto bueno o alto nivel del indicador de cumplimiento que se le muestra al Presidente de la República de cómo va la entidad con el cumplimiento de metas GEL, sino ante todo la conciencia y el compromiso de participación íntegra y activa de toda la entidad (directivos, servidores, clientes). </a:t>
            </a:r>
          </a:p>
          <a:p>
            <a:pPr>
              <a:defRPr/>
            </a:pPr>
            <a:endParaRPr lang="es-ES" dirty="0"/>
          </a:p>
        </p:txBody>
      </p:sp>
      <p:sp>
        <p:nvSpPr>
          <p:cNvPr id="40" name="40 CuadroTexto"/>
          <p:cNvSpPr txBox="1">
            <a:spLocks noChangeArrowheads="1"/>
          </p:cNvSpPr>
          <p:nvPr/>
        </p:nvSpPr>
        <p:spPr bwMode="auto">
          <a:xfrm>
            <a:off x="0" y="404813"/>
            <a:ext cx="6876256" cy="523220"/>
          </a:xfrm>
          <a:prstGeom prst="rect">
            <a:avLst/>
          </a:prstGeom>
          <a:solidFill>
            <a:srgbClr val="800080"/>
          </a:solidFill>
          <a:ln w="9525">
            <a:noFill/>
            <a:miter lim="800000"/>
            <a:headEnd/>
            <a:tailEnd/>
          </a:ln>
        </p:spPr>
        <p:txBody>
          <a:bodyPr wrap="square">
            <a:spAutoFit/>
          </a:bodyPr>
          <a:lstStyle/>
          <a:p>
            <a:r>
              <a:rPr lang="es-ES" sz="2800" dirty="0" smtClean="0">
                <a:solidFill>
                  <a:schemeClr val="bg1"/>
                </a:solidFill>
                <a:latin typeface="Calibri" pitchFamily="34" charset="0"/>
              </a:rPr>
              <a:t>2.3.2. RESULTADOS ENTIDADES  </a:t>
            </a:r>
            <a:r>
              <a:rPr lang="es-ES" sz="2800" dirty="0">
                <a:solidFill>
                  <a:schemeClr val="bg1"/>
                </a:solidFill>
                <a:latin typeface="Calibri" pitchFamily="34" charset="0"/>
              </a:rPr>
              <a:t>NACIONALES</a:t>
            </a:r>
          </a:p>
        </p:txBody>
      </p:sp>
      <p:grpSp>
        <p:nvGrpSpPr>
          <p:cNvPr id="41" name="50 Grupo"/>
          <p:cNvGrpSpPr/>
          <p:nvPr/>
        </p:nvGrpSpPr>
        <p:grpSpPr>
          <a:xfrm>
            <a:off x="4786314" y="1214422"/>
            <a:ext cx="3890142" cy="623610"/>
            <a:chOff x="0" y="0"/>
            <a:chExt cx="5643602" cy="623610"/>
          </a:xfrm>
          <a:solidFill>
            <a:schemeClr val="accent6">
              <a:lumMod val="75000"/>
              <a:alpha val="84000"/>
            </a:schemeClr>
          </a:solidFill>
          <a:scene3d>
            <a:camera prst="orthographicFront"/>
            <a:lightRig rig="sunset" dir="t"/>
          </a:scene3d>
        </p:grpSpPr>
        <p:sp>
          <p:nvSpPr>
            <p:cNvPr id="43" name="42 Rectángulo redondeado"/>
            <p:cNvSpPr/>
            <p:nvPr/>
          </p:nvSpPr>
          <p:spPr>
            <a:xfrm>
              <a:off x="0" y="0"/>
              <a:ext cx="5643602" cy="623610"/>
            </a:xfrm>
            <a:prstGeom prst="roundRect">
              <a:avLst/>
            </a:prstGeom>
            <a:grpFill/>
            <a:sp3d extrusionH="76200" prstMaterial="flat">
              <a:bevelT w="44450" h="25400"/>
              <a:bevelB w="44450"/>
              <a:extrusionClr>
                <a:schemeClr val="bg1"/>
              </a:extrusionClr>
            </a:sp3d>
          </p:spPr>
          <p:style>
            <a:lnRef idx="0">
              <a:schemeClr val="lt1">
                <a:hueOff val="0"/>
                <a:satOff val="0"/>
                <a:lumOff val="0"/>
                <a:alphaOff val="0"/>
              </a:schemeClr>
            </a:lnRef>
            <a:fillRef idx="3">
              <a:schemeClr val="accent5">
                <a:hueOff val="0"/>
                <a:satOff val="0"/>
                <a:lumOff val="0"/>
                <a:alphaOff val="0"/>
              </a:schemeClr>
            </a:fillRef>
            <a:effectRef idx="2">
              <a:schemeClr val="accent5">
                <a:hueOff val="0"/>
                <a:satOff val="0"/>
                <a:lumOff val="0"/>
                <a:alphaOff val="0"/>
              </a:schemeClr>
            </a:effectRef>
            <a:fontRef idx="minor">
              <a:schemeClr val="lt1"/>
            </a:fontRef>
          </p:style>
        </p:sp>
        <p:sp>
          <p:nvSpPr>
            <p:cNvPr id="44" name="43 Rectángulo"/>
            <p:cNvSpPr/>
            <p:nvPr/>
          </p:nvSpPr>
          <p:spPr>
            <a:xfrm>
              <a:off x="30442" y="30442"/>
              <a:ext cx="5582718" cy="562726"/>
            </a:xfrm>
            <a:prstGeom prst="rect">
              <a:avLst/>
            </a:prstGeom>
            <a:grpFill/>
            <a:sp3d extrusionH="76200" prstMaterial="flat">
              <a:bevelT w="44450"/>
              <a:bevelB w="44450"/>
              <a:extrusionClr>
                <a:schemeClr val="bg1"/>
              </a:extrusionClr>
            </a:sp3d>
          </p:spPr>
          <p:style>
            <a:lnRef idx="0">
              <a:scrgbClr r="0" g="0" b="0"/>
            </a:lnRef>
            <a:fillRef idx="0">
              <a:scrgbClr r="0" g="0" b="0"/>
            </a:fillRef>
            <a:effectRef idx="0">
              <a:scrgbClr r="0" g="0" b="0"/>
            </a:effectRef>
            <a:fontRef idx="minor">
              <a:schemeClr val="lt1"/>
            </a:fontRef>
          </p:style>
          <p:txBody>
            <a:bodyPr lIns="99060" tIns="99060" rIns="99060" bIns="99060" spcCol="1270" anchor="ctr"/>
            <a:lstStyle/>
            <a:p>
              <a:pPr algn="ctr" defTabSz="1155700">
                <a:lnSpc>
                  <a:spcPct val="90000"/>
                </a:lnSpc>
                <a:spcAft>
                  <a:spcPct val="35000"/>
                </a:spcAft>
                <a:defRPr/>
              </a:pPr>
              <a:r>
                <a:rPr lang="es-CO" sz="2400" b="1" dirty="0" smtClean="0"/>
                <a:t>2.3.2.10 </a:t>
              </a:r>
              <a:r>
                <a:rPr lang="es-CO" sz="2600" b="1" dirty="0" smtClean="0"/>
                <a:t>Recomendaciones</a:t>
              </a:r>
              <a:endParaRPr lang="es-ES" sz="2600" dirty="0"/>
            </a:p>
          </p:txBody>
        </p:sp>
      </p:gr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3" descr="C:\Users\Lalis\Desktop\a.png"/>
          <p:cNvPicPr>
            <a:picLocks noChangeAspect="1" noChangeArrowheads="1"/>
          </p:cNvPicPr>
          <p:nvPr/>
        </p:nvPicPr>
        <p:blipFill>
          <a:blip r:embed="rId3" cstate="print"/>
          <a:srcRect/>
          <a:stretch>
            <a:fillRect/>
          </a:stretch>
        </p:blipFill>
        <p:spPr bwMode="auto">
          <a:xfrm>
            <a:off x="0" y="-36513"/>
            <a:ext cx="9144000" cy="6894513"/>
          </a:xfrm>
          <a:prstGeom prst="rect">
            <a:avLst/>
          </a:prstGeom>
          <a:noFill/>
          <a:ln w="9525">
            <a:noFill/>
            <a:miter lim="800000"/>
            <a:headEnd/>
            <a:tailEnd/>
          </a:ln>
        </p:spPr>
      </p:pic>
      <p:pic>
        <p:nvPicPr>
          <p:cNvPr id="28675" name="Picture 2" descr="C:\Users\Lalis\Desktop\Figura.png"/>
          <p:cNvPicPr>
            <a:picLocks noChangeAspect="1" noChangeArrowheads="1"/>
          </p:cNvPicPr>
          <p:nvPr/>
        </p:nvPicPr>
        <p:blipFill>
          <a:blip r:embed="rId4" cstate="print"/>
          <a:srcRect/>
          <a:stretch>
            <a:fillRect/>
          </a:stretch>
        </p:blipFill>
        <p:spPr bwMode="auto">
          <a:xfrm>
            <a:off x="8748713" y="908050"/>
            <a:ext cx="282575" cy="739775"/>
          </a:xfrm>
          <a:prstGeom prst="rect">
            <a:avLst/>
          </a:prstGeom>
          <a:noFill/>
          <a:ln w="9525">
            <a:noFill/>
            <a:miter lim="800000"/>
            <a:headEnd/>
            <a:tailEnd/>
          </a:ln>
        </p:spPr>
      </p:pic>
      <p:pic>
        <p:nvPicPr>
          <p:cNvPr id="28676" name="Picture 2" descr="C:\Users\Lalis\Desktop\Figura.png"/>
          <p:cNvPicPr>
            <a:picLocks noChangeAspect="1" noChangeArrowheads="1"/>
          </p:cNvPicPr>
          <p:nvPr/>
        </p:nvPicPr>
        <p:blipFill>
          <a:blip r:embed="rId4" cstate="print"/>
          <a:srcRect/>
          <a:stretch>
            <a:fillRect/>
          </a:stretch>
        </p:blipFill>
        <p:spPr bwMode="auto">
          <a:xfrm>
            <a:off x="8748713" y="1773238"/>
            <a:ext cx="282575" cy="738187"/>
          </a:xfrm>
          <a:prstGeom prst="rect">
            <a:avLst/>
          </a:prstGeom>
          <a:noFill/>
          <a:ln w="9525">
            <a:noFill/>
            <a:miter lim="800000"/>
            <a:headEnd/>
            <a:tailEnd/>
          </a:ln>
        </p:spPr>
      </p:pic>
      <p:pic>
        <p:nvPicPr>
          <p:cNvPr id="28677" name="Picture 2" descr="C:\Users\Lalis\Desktop\Figura.png"/>
          <p:cNvPicPr>
            <a:picLocks noChangeAspect="1" noChangeArrowheads="1"/>
          </p:cNvPicPr>
          <p:nvPr/>
        </p:nvPicPr>
        <p:blipFill>
          <a:blip r:embed="rId4" cstate="print"/>
          <a:srcRect/>
          <a:stretch>
            <a:fillRect/>
          </a:stretch>
        </p:blipFill>
        <p:spPr bwMode="auto">
          <a:xfrm>
            <a:off x="8753475" y="6073775"/>
            <a:ext cx="282575" cy="739775"/>
          </a:xfrm>
          <a:prstGeom prst="rect">
            <a:avLst/>
          </a:prstGeom>
          <a:noFill/>
          <a:ln w="9525">
            <a:noFill/>
            <a:miter lim="800000"/>
            <a:headEnd/>
            <a:tailEnd/>
          </a:ln>
        </p:spPr>
      </p:pic>
      <p:pic>
        <p:nvPicPr>
          <p:cNvPr id="28678" name="Picture 2" descr="C:\Users\Lalis\Desktop\Figura.png"/>
          <p:cNvPicPr>
            <a:picLocks noChangeAspect="1" noChangeArrowheads="1"/>
          </p:cNvPicPr>
          <p:nvPr/>
        </p:nvPicPr>
        <p:blipFill>
          <a:blip r:embed="rId4" cstate="print"/>
          <a:srcRect/>
          <a:stretch>
            <a:fillRect/>
          </a:stretch>
        </p:blipFill>
        <p:spPr bwMode="auto">
          <a:xfrm>
            <a:off x="8748713" y="2636838"/>
            <a:ext cx="282575" cy="739775"/>
          </a:xfrm>
          <a:prstGeom prst="rect">
            <a:avLst/>
          </a:prstGeom>
          <a:noFill/>
          <a:ln w="9525">
            <a:noFill/>
            <a:miter lim="800000"/>
            <a:headEnd/>
            <a:tailEnd/>
          </a:ln>
        </p:spPr>
      </p:pic>
      <p:pic>
        <p:nvPicPr>
          <p:cNvPr id="28679" name="Picture 2" descr="C:\Users\Lalis\Desktop\Figura.png"/>
          <p:cNvPicPr>
            <a:picLocks noChangeAspect="1" noChangeArrowheads="1"/>
          </p:cNvPicPr>
          <p:nvPr/>
        </p:nvPicPr>
        <p:blipFill>
          <a:blip r:embed="rId4" cstate="print"/>
          <a:srcRect/>
          <a:stretch>
            <a:fillRect/>
          </a:stretch>
        </p:blipFill>
        <p:spPr bwMode="auto">
          <a:xfrm>
            <a:off x="8748713" y="6073775"/>
            <a:ext cx="282575" cy="739775"/>
          </a:xfrm>
          <a:prstGeom prst="rect">
            <a:avLst/>
          </a:prstGeom>
          <a:noFill/>
          <a:ln w="9525">
            <a:noFill/>
            <a:miter lim="800000"/>
            <a:headEnd/>
            <a:tailEnd/>
          </a:ln>
        </p:spPr>
      </p:pic>
      <p:pic>
        <p:nvPicPr>
          <p:cNvPr id="28680" name="Picture 2" descr="C:\Users\Lalis\Desktop\Figura.png"/>
          <p:cNvPicPr>
            <a:picLocks noChangeAspect="1" noChangeArrowheads="1"/>
          </p:cNvPicPr>
          <p:nvPr/>
        </p:nvPicPr>
        <p:blipFill>
          <a:blip r:embed="rId4" cstate="print"/>
          <a:srcRect/>
          <a:stretch>
            <a:fillRect/>
          </a:stretch>
        </p:blipFill>
        <p:spPr bwMode="auto">
          <a:xfrm>
            <a:off x="8748713" y="3500438"/>
            <a:ext cx="282575" cy="739775"/>
          </a:xfrm>
          <a:prstGeom prst="rect">
            <a:avLst/>
          </a:prstGeom>
          <a:noFill/>
          <a:ln w="9525">
            <a:noFill/>
            <a:miter lim="800000"/>
            <a:headEnd/>
            <a:tailEnd/>
          </a:ln>
        </p:spPr>
      </p:pic>
      <p:pic>
        <p:nvPicPr>
          <p:cNvPr id="28681" name="Picture 2" descr="C:\Users\Lalis\Desktop\Figura.png"/>
          <p:cNvPicPr>
            <a:picLocks noChangeAspect="1" noChangeArrowheads="1"/>
          </p:cNvPicPr>
          <p:nvPr/>
        </p:nvPicPr>
        <p:blipFill>
          <a:blip r:embed="rId4" cstate="print"/>
          <a:srcRect/>
          <a:stretch>
            <a:fillRect/>
          </a:stretch>
        </p:blipFill>
        <p:spPr bwMode="auto">
          <a:xfrm>
            <a:off x="8748713" y="6073775"/>
            <a:ext cx="282575" cy="739775"/>
          </a:xfrm>
          <a:prstGeom prst="rect">
            <a:avLst/>
          </a:prstGeom>
          <a:noFill/>
          <a:ln w="9525">
            <a:noFill/>
            <a:miter lim="800000"/>
            <a:headEnd/>
            <a:tailEnd/>
          </a:ln>
        </p:spPr>
      </p:pic>
      <p:pic>
        <p:nvPicPr>
          <p:cNvPr id="28682" name="Picture 2" descr="C:\Users\Lalis\Desktop\Figura.png"/>
          <p:cNvPicPr>
            <a:picLocks noChangeAspect="1" noChangeArrowheads="1"/>
          </p:cNvPicPr>
          <p:nvPr/>
        </p:nvPicPr>
        <p:blipFill>
          <a:blip r:embed="rId4" cstate="print"/>
          <a:srcRect/>
          <a:stretch>
            <a:fillRect/>
          </a:stretch>
        </p:blipFill>
        <p:spPr bwMode="auto">
          <a:xfrm>
            <a:off x="8753475" y="4365625"/>
            <a:ext cx="282575" cy="738188"/>
          </a:xfrm>
          <a:prstGeom prst="rect">
            <a:avLst/>
          </a:prstGeom>
          <a:noFill/>
          <a:ln w="9525">
            <a:noFill/>
            <a:miter lim="800000"/>
            <a:headEnd/>
            <a:tailEnd/>
          </a:ln>
        </p:spPr>
      </p:pic>
      <p:pic>
        <p:nvPicPr>
          <p:cNvPr id="28683" name="Picture 2" descr="C:\Users\Lalis\Desktop\Figura.png"/>
          <p:cNvPicPr>
            <a:picLocks noChangeAspect="1" noChangeArrowheads="1"/>
          </p:cNvPicPr>
          <p:nvPr/>
        </p:nvPicPr>
        <p:blipFill>
          <a:blip r:embed="rId4" cstate="print"/>
          <a:srcRect/>
          <a:stretch>
            <a:fillRect/>
          </a:stretch>
        </p:blipFill>
        <p:spPr bwMode="auto">
          <a:xfrm>
            <a:off x="8748713" y="5229225"/>
            <a:ext cx="282575" cy="739775"/>
          </a:xfrm>
          <a:prstGeom prst="rect">
            <a:avLst/>
          </a:prstGeom>
          <a:noFill/>
          <a:ln w="9525">
            <a:noFill/>
            <a:miter lim="800000"/>
            <a:headEnd/>
            <a:tailEnd/>
          </a:ln>
        </p:spPr>
      </p:pic>
      <p:pic>
        <p:nvPicPr>
          <p:cNvPr id="28684" name="Picture 2" descr="C:\Users\Lalis\Desktop\Figura.png"/>
          <p:cNvPicPr>
            <a:picLocks noChangeAspect="1" noChangeArrowheads="1"/>
          </p:cNvPicPr>
          <p:nvPr/>
        </p:nvPicPr>
        <p:blipFill>
          <a:blip r:embed="rId4" cstate="print"/>
          <a:srcRect/>
          <a:stretch>
            <a:fillRect/>
          </a:stretch>
        </p:blipFill>
        <p:spPr bwMode="auto">
          <a:xfrm>
            <a:off x="8748713" y="6073775"/>
            <a:ext cx="282575" cy="739775"/>
          </a:xfrm>
          <a:prstGeom prst="rect">
            <a:avLst/>
          </a:prstGeom>
          <a:noFill/>
          <a:ln w="9525">
            <a:noFill/>
            <a:miter lim="800000"/>
            <a:headEnd/>
            <a:tailEnd/>
          </a:ln>
        </p:spPr>
      </p:pic>
      <p:pic>
        <p:nvPicPr>
          <p:cNvPr id="28685" name="Picture 2" descr="C:\Users\Lalis\Desktop\Figura.png"/>
          <p:cNvPicPr>
            <a:picLocks noChangeAspect="1" noChangeArrowheads="1"/>
          </p:cNvPicPr>
          <p:nvPr/>
        </p:nvPicPr>
        <p:blipFill>
          <a:blip r:embed="rId4" cstate="print"/>
          <a:srcRect/>
          <a:stretch>
            <a:fillRect/>
          </a:stretch>
        </p:blipFill>
        <p:spPr bwMode="auto">
          <a:xfrm>
            <a:off x="8748713" y="5229225"/>
            <a:ext cx="282575" cy="739775"/>
          </a:xfrm>
          <a:prstGeom prst="rect">
            <a:avLst/>
          </a:prstGeom>
          <a:noFill/>
          <a:ln w="9525">
            <a:noFill/>
            <a:miter lim="800000"/>
            <a:headEnd/>
            <a:tailEnd/>
          </a:ln>
        </p:spPr>
      </p:pic>
      <p:pic>
        <p:nvPicPr>
          <p:cNvPr id="28686" name="Picture 2" descr="C:\Users\Lalis\Desktop\Figura.png"/>
          <p:cNvPicPr>
            <a:picLocks noChangeAspect="1" noChangeArrowheads="1"/>
          </p:cNvPicPr>
          <p:nvPr/>
        </p:nvPicPr>
        <p:blipFill>
          <a:blip r:embed="rId4" cstate="print"/>
          <a:srcRect/>
          <a:stretch>
            <a:fillRect/>
          </a:stretch>
        </p:blipFill>
        <p:spPr bwMode="auto">
          <a:xfrm>
            <a:off x="8748713" y="5229225"/>
            <a:ext cx="282575" cy="739775"/>
          </a:xfrm>
          <a:prstGeom prst="rect">
            <a:avLst/>
          </a:prstGeom>
          <a:noFill/>
          <a:ln w="9525">
            <a:noFill/>
            <a:miter lim="800000"/>
            <a:headEnd/>
            <a:tailEnd/>
          </a:ln>
        </p:spPr>
      </p:pic>
      <p:pic>
        <p:nvPicPr>
          <p:cNvPr id="28687" name="Picture 2" descr="C:\Users\Lalis\Desktop\Figura.png"/>
          <p:cNvPicPr>
            <a:picLocks noChangeAspect="1" noChangeArrowheads="1"/>
          </p:cNvPicPr>
          <p:nvPr/>
        </p:nvPicPr>
        <p:blipFill>
          <a:blip r:embed="rId4" cstate="print"/>
          <a:srcRect/>
          <a:stretch>
            <a:fillRect/>
          </a:stretch>
        </p:blipFill>
        <p:spPr bwMode="auto">
          <a:xfrm>
            <a:off x="8748713" y="4365625"/>
            <a:ext cx="282575" cy="738188"/>
          </a:xfrm>
          <a:prstGeom prst="rect">
            <a:avLst/>
          </a:prstGeom>
          <a:noFill/>
          <a:ln w="9525">
            <a:noFill/>
            <a:miter lim="800000"/>
            <a:headEnd/>
            <a:tailEnd/>
          </a:ln>
        </p:spPr>
      </p:pic>
      <p:pic>
        <p:nvPicPr>
          <p:cNvPr id="28688" name="Picture 2" descr="C:\Users\Lalis\Desktop\Figura.png"/>
          <p:cNvPicPr>
            <a:picLocks noChangeAspect="1" noChangeArrowheads="1"/>
          </p:cNvPicPr>
          <p:nvPr/>
        </p:nvPicPr>
        <p:blipFill>
          <a:blip r:embed="rId4" cstate="print"/>
          <a:srcRect/>
          <a:stretch>
            <a:fillRect/>
          </a:stretch>
        </p:blipFill>
        <p:spPr bwMode="auto">
          <a:xfrm>
            <a:off x="8748713" y="6092825"/>
            <a:ext cx="282575" cy="739775"/>
          </a:xfrm>
          <a:prstGeom prst="rect">
            <a:avLst/>
          </a:prstGeom>
          <a:noFill/>
          <a:ln w="9525">
            <a:noFill/>
            <a:miter lim="800000"/>
            <a:headEnd/>
            <a:tailEnd/>
          </a:ln>
        </p:spPr>
      </p:pic>
      <p:pic>
        <p:nvPicPr>
          <p:cNvPr id="28689" name="Picture 2" descr="C:\Users\Lalis\Desktop\Figura.png"/>
          <p:cNvPicPr>
            <a:picLocks noChangeAspect="1" noChangeArrowheads="1"/>
          </p:cNvPicPr>
          <p:nvPr/>
        </p:nvPicPr>
        <p:blipFill>
          <a:blip r:embed="rId4" cstate="print"/>
          <a:srcRect/>
          <a:stretch>
            <a:fillRect/>
          </a:stretch>
        </p:blipFill>
        <p:spPr bwMode="auto">
          <a:xfrm>
            <a:off x="8748713" y="5229225"/>
            <a:ext cx="282575" cy="739775"/>
          </a:xfrm>
          <a:prstGeom prst="rect">
            <a:avLst/>
          </a:prstGeom>
          <a:noFill/>
          <a:ln w="9525">
            <a:noFill/>
            <a:miter lim="800000"/>
            <a:headEnd/>
            <a:tailEnd/>
          </a:ln>
        </p:spPr>
      </p:pic>
      <p:pic>
        <p:nvPicPr>
          <p:cNvPr id="28690" name="Picture 2" descr="C:\Users\Lalis\Desktop\Figura.png"/>
          <p:cNvPicPr>
            <a:picLocks noChangeAspect="1" noChangeArrowheads="1"/>
          </p:cNvPicPr>
          <p:nvPr/>
        </p:nvPicPr>
        <p:blipFill>
          <a:blip r:embed="rId4" cstate="print"/>
          <a:srcRect/>
          <a:stretch>
            <a:fillRect/>
          </a:stretch>
        </p:blipFill>
        <p:spPr bwMode="auto">
          <a:xfrm>
            <a:off x="8748713" y="4365625"/>
            <a:ext cx="282575" cy="738188"/>
          </a:xfrm>
          <a:prstGeom prst="rect">
            <a:avLst/>
          </a:prstGeom>
          <a:noFill/>
          <a:ln w="9525">
            <a:noFill/>
            <a:miter lim="800000"/>
            <a:headEnd/>
            <a:tailEnd/>
          </a:ln>
        </p:spPr>
      </p:pic>
      <p:pic>
        <p:nvPicPr>
          <p:cNvPr id="28691" name="Picture 2" descr="C:\Users\Lalis\Desktop\Figura.png"/>
          <p:cNvPicPr>
            <a:picLocks noChangeAspect="1" noChangeArrowheads="1"/>
          </p:cNvPicPr>
          <p:nvPr/>
        </p:nvPicPr>
        <p:blipFill>
          <a:blip r:embed="rId4" cstate="print"/>
          <a:srcRect/>
          <a:stretch>
            <a:fillRect/>
          </a:stretch>
        </p:blipFill>
        <p:spPr bwMode="auto">
          <a:xfrm>
            <a:off x="8748713" y="3500438"/>
            <a:ext cx="282575" cy="739775"/>
          </a:xfrm>
          <a:prstGeom prst="rect">
            <a:avLst/>
          </a:prstGeom>
          <a:noFill/>
          <a:ln w="9525">
            <a:noFill/>
            <a:miter lim="800000"/>
            <a:headEnd/>
            <a:tailEnd/>
          </a:ln>
        </p:spPr>
      </p:pic>
      <p:pic>
        <p:nvPicPr>
          <p:cNvPr id="28692" name="Picture 2" descr="C:\Users\Lalis\Desktop\Figura.png"/>
          <p:cNvPicPr>
            <a:picLocks noChangeAspect="1" noChangeArrowheads="1"/>
          </p:cNvPicPr>
          <p:nvPr/>
        </p:nvPicPr>
        <p:blipFill>
          <a:blip r:embed="rId4" cstate="print"/>
          <a:srcRect/>
          <a:stretch>
            <a:fillRect/>
          </a:stretch>
        </p:blipFill>
        <p:spPr bwMode="auto">
          <a:xfrm>
            <a:off x="8748713" y="3500438"/>
            <a:ext cx="282575" cy="739775"/>
          </a:xfrm>
          <a:prstGeom prst="rect">
            <a:avLst/>
          </a:prstGeom>
          <a:noFill/>
          <a:ln w="9525">
            <a:noFill/>
            <a:miter lim="800000"/>
            <a:headEnd/>
            <a:tailEnd/>
          </a:ln>
        </p:spPr>
      </p:pic>
      <p:pic>
        <p:nvPicPr>
          <p:cNvPr id="28693" name="Picture 2" descr="C:\Users\Lalis\Desktop\Figura.png"/>
          <p:cNvPicPr>
            <a:picLocks noChangeAspect="1" noChangeArrowheads="1"/>
          </p:cNvPicPr>
          <p:nvPr/>
        </p:nvPicPr>
        <p:blipFill>
          <a:blip r:embed="rId4" cstate="print"/>
          <a:srcRect/>
          <a:stretch>
            <a:fillRect/>
          </a:stretch>
        </p:blipFill>
        <p:spPr bwMode="auto">
          <a:xfrm>
            <a:off x="8748713" y="2636838"/>
            <a:ext cx="282575" cy="739775"/>
          </a:xfrm>
          <a:prstGeom prst="rect">
            <a:avLst/>
          </a:prstGeom>
          <a:noFill/>
          <a:ln w="9525">
            <a:noFill/>
            <a:miter lim="800000"/>
            <a:headEnd/>
            <a:tailEnd/>
          </a:ln>
        </p:spPr>
      </p:pic>
      <p:pic>
        <p:nvPicPr>
          <p:cNvPr id="28694" name="Picture 2" descr="C:\Users\Lalis\Desktop\Figura.png"/>
          <p:cNvPicPr>
            <a:picLocks noChangeAspect="1" noChangeArrowheads="1"/>
          </p:cNvPicPr>
          <p:nvPr/>
        </p:nvPicPr>
        <p:blipFill>
          <a:blip r:embed="rId4" cstate="print"/>
          <a:srcRect/>
          <a:stretch>
            <a:fillRect/>
          </a:stretch>
        </p:blipFill>
        <p:spPr bwMode="auto">
          <a:xfrm>
            <a:off x="8748713" y="6092825"/>
            <a:ext cx="282575" cy="739775"/>
          </a:xfrm>
          <a:prstGeom prst="rect">
            <a:avLst/>
          </a:prstGeom>
          <a:noFill/>
          <a:ln w="9525">
            <a:noFill/>
            <a:miter lim="800000"/>
            <a:headEnd/>
            <a:tailEnd/>
          </a:ln>
        </p:spPr>
      </p:pic>
      <p:pic>
        <p:nvPicPr>
          <p:cNvPr id="28695" name="Picture 2" descr="C:\Users\Lalis\Desktop\Figura.png"/>
          <p:cNvPicPr>
            <a:picLocks noChangeAspect="1" noChangeArrowheads="1"/>
          </p:cNvPicPr>
          <p:nvPr/>
        </p:nvPicPr>
        <p:blipFill>
          <a:blip r:embed="rId4" cstate="print"/>
          <a:srcRect/>
          <a:stretch>
            <a:fillRect/>
          </a:stretch>
        </p:blipFill>
        <p:spPr bwMode="auto">
          <a:xfrm>
            <a:off x="8748713" y="1773238"/>
            <a:ext cx="282575" cy="738187"/>
          </a:xfrm>
          <a:prstGeom prst="rect">
            <a:avLst/>
          </a:prstGeom>
          <a:noFill/>
          <a:ln w="9525">
            <a:noFill/>
            <a:miter lim="800000"/>
            <a:headEnd/>
            <a:tailEnd/>
          </a:ln>
        </p:spPr>
      </p:pic>
      <p:pic>
        <p:nvPicPr>
          <p:cNvPr id="28696" name="Picture 2" descr="C:\Users\Lalis\Desktop\Figura.png"/>
          <p:cNvPicPr>
            <a:picLocks noChangeAspect="1" noChangeArrowheads="1"/>
          </p:cNvPicPr>
          <p:nvPr/>
        </p:nvPicPr>
        <p:blipFill>
          <a:blip r:embed="rId4" cstate="print"/>
          <a:srcRect/>
          <a:stretch>
            <a:fillRect/>
          </a:stretch>
        </p:blipFill>
        <p:spPr bwMode="auto">
          <a:xfrm>
            <a:off x="8748713" y="4365625"/>
            <a:ext cx="282575" cy="738188"/>
          </a:xfrm>
          <a:prstGeom prst="rect">
            <a:avLst/>
          </a:prstGeom>
          <a:noFill/>
          <a:ln w="9525">
            <a:noFill/>
            <a:miter lim="800000"/>
            <a:headEnd/>
            <a:tailEnd/>
          </a:ln>
        </p:spPr>
      </p:pic>
      <p:sp>
        <p:nvSpPr>
          <p:cNvPr id="38" name="37 Rectángulo"/>
          <p:cNvSpPr/>
          <p:nvPr/>
        </p:nvSpPr>
        <p:spPr>
          <a:xfrm>
            <a:off x="107950" y="6021388"/>
            <a:ext cx="395288" cy="18891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39" name="38 Rectángulo"/>
          <p:cNvSpPr/>
          <p:nvPr/>
        </p:nvSpPr>
        <p:spPr>
          <a:xfrm>
            <a:off x="107950" y="6308725"/>
            <a:ext cx="395288" cy="188913"/>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2" name="41 Rectángulo"/>
          <p:cNvSpPr/>
          <p:nvPr/>
        </p:nvSpPr>
        <p:spPr>
          <a:xfrm>
            <a:off x="107950" y="6624638"/>
            <a:ext cx="395288" cy="188912"/>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grpSp>
        <p:nvGrpSpPr>
          <p:cNvPr id="2" name="31 Grupo"/>
          <p:cNvGrpSpPr/>
          <p:nvPr/>
        </p:nvGrpSpPr>
        <p:grpSpPr>
          <a:xfrm>
            <a:off x="500034" y="1214422"/>
            <a:ext cx="3714776" cy="623610"/>
            <a:chOff x="0" y="0"/>
            <a:chExt cx="5643602" cy="623610"/>
          </a:xfrm>
          <a:scene3d>
            <a:camera prst="orthographicFront"/>
            <a:lightRig rig="threePt" dir="t">
              <a:rot lat="0" lon="0" rev="7500000"/>
            </a:lightRig>
          </a:scene3d>
        </p:grpSpPr>
        <p:sp>
          <p:nvSpPr>
            <p:cNvPr id="33" name="32 Rectángulo redondeado"/>
            <p:cNvSpPr/>
            <p:nvPr/>
          </p:nvSpPr>
          <p:spPr>
            <a:xfrm>
              <a:off x="0" y="0"/>
              <a:ext cx="5643602" cy="623610"/>
            </a:xfrm>
            <a:prstGeom prst="roundRect">
              <a:avLst/>
            </a:prstGeom>
            <a:sp3d prstMaterial="plastic">
              <a:bevelT w="127000" h="25400" prst="relaxedInset"/>
            </a:sp3d>
          </p:spPr>
          <p:style>
            <a:lnRef idx="0">
              <a:schemeClr val="lt1">
                <a:hueOff val="0"/>
                <a:satOff val="0"/>
                <a:lumOff val="0"/>
                <a:alphaOff val="0"/>
              </a:schemeClr>
            </a:lnRef>
            <a:fillRef idx="3">
              <a:schemeClr val="accent5">
                <a:hueOff val="0"/>
                <a:satOff val="0"/>
                <a:lumOff val="0"/>
                <a:alphaOff val="0"/>
              </a:schemeClr>
            </a:fillRef>
            <a:effectRef idx="2">
              <a:schemeClr val="accent5">
                <a:hueOff val="0"/>
                <a:satOff val="0"/>
                <a:lumOff val="0"/>
                <a:alphaOff val="0"/>
              </a:schemeClr>
            </a:effectRef>
            <a:fontRef idx="minor">
              <a:schemeClr val="lt1"/>
            </a:fontRef>
          </p:style>
        </p:sp>
        <p:sp>
          <p:nvSpPr>
            <p:cNvPr id="34" name="33 Rectángulo"/>
            <p:cNvSpPr/>
            <p:nvPr/>
          </p:nvSpPr>
          <p:spPr>
            <a:xfrm>
              <a:off x="30442" y="30442"/>
              <a:ext cx="5582718" cy="562726"/>
            </a:xfrm>
            <a:prstGeom prst="rect">
              <a:avLst/>
            </a:prstGeom>
            <a:sp3d/>
          </p:spPr>
          <p:style>
            <a:lnRef idx="0">
              <a:scrgbClr r="0" g="0" b="0"/>
            </a:lnRef>
            <a:fillRef idx="0">
              <a:scrgbClr r="0" g="0" b="0"/>
            </a:fillRef>
            <a:effectRef idx="0">
              <a:scrgbClr r="0" g="0" b="0"/>
            </a:effectRef>
            <a:fontRef idx="minor">
              <a:schemeClr val="lt1"/>
            </a:fontRef>
          </p:style>
          <p:txBody>
            <a:bodyPr lIns="99060" tIns="99060" rIns="99060" bIns="99060" spcCol="1270" anchor="ctr"/>
            <a:lstStyle/>
            <a:p>
              <a:pPr algn="ctr" defTabSz="1155700">
                <a:lnSpc>
                  <a:spcPct val="90000"/>
                </a:lnSpc>
                <a:spcAft>
                  <a:spcPct val="35000"/>
                </a:spcAft>
                <a:defRPr/>
              </a:pPr>
              <a:r>
                <a:rPr lang="es-CO" sz="2400" b="1" dirty="0" smtClean="0"/>
                <a:t>2.3.2.9 </a:t>
              </a:r>
              <a:r>
                <a:rPr lang="es-CO" sz="2600" b="1" dirty="0" smtClean="0"/>
                <a:t>Conclusiones</a:t>
              </a:r>
              <a:endParaRPr lang="es-ES" sz="2600" dirty="0"/>
            </a:p>
          </p:txBody>
        </p:sp>
      </p:grpSp>
      <p:sp>
        <p:nvSpPr>
          <p:cNvPr id="35" name="34 Rectángulo redondeado"/>
          <p:cNvSpPr/>
          <p:nvPr/>
        </p:nvSpPr>
        <p:spPr>
          <a:xfrm>
            <a:off x="285750" y="2071688"/>
            <a:ext cx="4071938" cy="4643437"/>
          </a:xfrm>
          <a:prstGeom prst="roundRect">
            <a:avLst/>
          </a:prstGeom>
          <a:noFill/>
          <a:ln>
            <a:solidFill>
              <a:srgbClr val="99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36" name="35 Rectángulo redondeado"/>
          <p:cNvSpPr/>
          <p:nvPr/>
        </p:nvSpPr>
        <p:spPr>
          <a:xfrm>
            <a:off x="4500563" y="2071688"/>
            <a:ext cx="4214812" cy="4643437"/>
          </a:xfrm>
          <a:prstGeom prst="roundRect">
            <a:avLst/>
          </a:prstGeom>
          <a:noFill/>
          <a:ln>
            <a:solidFill>
              <a:srgbClr val="99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37" name="36 CuadroTexto"/>
          <p:cNvSpPr txBox="1"/>
          <p:nvPr/>
        </p:nvSpPr>
        <p:spPr>
          <a:xfrm>
            <a:off x="428625" y="2714625"/>
            <a:ext cx="4000500" cy="4308475"/>
          </a:xfrm>
          <a:prstGeom prst="rect">
            <a:avLst/>
          </a:prstGeom>
          <a:noFill/>
        </p:spPr>
        <p:txBody>
          <a:bodyPr>
            <a:spAutoFit/>
          </a:bodyPr>
          <a:lstStyle/>
          <a:p>
            <a:pPr>
              <a:defRPr/>
            </a:pPr>
            <a:r>
              <a:rPr lang="es-ES" sz="1600" b="1" dirty="0">
                <a:latin typeface="+mn-lt"/>
              </a:rPr>
              <a:t>En las entidades entrevistadas se percibe la </a:t>
            </a:r>
          </a:p>
          <a:p>
            <a:pPr>
              <a:defRPr/>
            </a:pPr>
            <a:r>
              <a:rPr lang="es-ES" sz="1600" b="1" dirty="0">
                <a:latin typeface="+mn-lt"/>
              </a:rPr>
              <a:t>presencia de una visión segmentada y aislada de los procesos, no se identifica claramente  que hay unos procesos transversales a todas  las entidades públicas, que generan datos e información susceptible, en buena medida,  de ser abierta y útil en la retroalimentación </a:t>
            </a:r>
          </a:p>
          <a:p>
            <a:pPr>
              <a:defRPr/>
            </a:pPr>
            <a:r>
              <a:rPr lang="es-ES" sz="1600" b="1" dirty="0">
                <a:latin typeface="+mn-lt"/>
              </a:rPr>
              <a:t>y fortalecimiento de las organizaciones </a:t>
            </a:r>
          </a:p>
          <a:p>
            <a:pPr>
              <a:defRPr/>
            </a:pPr>
            <a:r>
              <a:rPr lang="es-ES" sz="1600" b="1" dirty="0">
                <a:latin typeface="+mn-lt"/>
              </a:rPr>
              <a:t>públicas: procesos de </a:t>
            </a:r>
            <a:r>
              <a:rPr lang="es-ES" sz="1600" b="1" dirty="0" err="1">
                <a:latin typeface="+mn-lt"/>
              </a:rPr>
              <a:t>presupuestación</a:t>
            </a:r>
            <a:r>
              <a:rPr lang="es-ES" sz="1600" b="1" dirty="0">
                <a:latin typeface="+mn-lt"/>
              </a:rPr>
              <a:t> </a:t>
            </a:r>
          </a:p>
          <a:p>
            <a:pPr>
              <a:defRPr/>
            </a:pPr>
            <a:r>
              <a:rPr lang="es-ES" sz="1600" b="1" dirty="0">
                <a:latin typeface="+mn-lt"/>
              </a:rPr>
              <a:t>(elaboración, programación, seguimiento, </a:t>
            </a:r>
          </a:p>
          <a:p>
            <a:pPr>
              <a:defRPr/>
            </a:pPr>
            <a:r>
              <a:rPr lang="es-ES" sz="1600" b="1" dirty="0">
                <a:latin typeface="+mn-lt"/>
              </a:rPr>
              <a:t>ejecución, evaluación, control), contratación, </a:t>
            </a:r>
          </a:p>
          <a:p>
            <a:pPr>
              <a:defRPr/>
            </a:pPr>
            <a:r>
              <a:rPr lang="es-ES" sz="1600" b="1" dirty="0">
                <a:latin typeface="+mn-lt"/>
              </a:rPr>
              <a:t>recursos humanos, precios de bienes y </a:t>
            </a:r>
          </a:p>
          <a:p>
            <a:pPr>
              <a:defRPr/>
            </a:pPr>
            <a:r>
              <a:rPr lang="es-ES" sz="1600" b="1" dirty="0">
                <a:latin typeface="+mn-lt"/>
              </a:rPr>
              <a:t>servicios, estadísticas, estudios, informes, </a:t>
            </a:r>
          </a:p>
          <a:p>
            <a:pPr>
              <a:defRPr/>
            </a:pPr>
            <a:r>
              <a:rPr lang="es-ES" sz="1600" b="1" dirty="0">
                <a:latin typeface="+mn-lt"/>
              </a:rPr>
              <a:t>mapas, etc.</a:t>
            </a:r>
          </a:p>
          <a:p>
            <a:pPr>
              <a:defRPr/>
            </a:pPr>
            <a:endParaRPr lang="es-ES" sz="1600" b="1" dirty="0">
              <a:latin typeface="+mn-lt"/>
            </a:endParaRPr>
          </a:p>
          <a:p>
            <a:pPr>
              <a:defRPr/>
            </a:pPr>
            <a:endParaRPr lang="es-ES" dirty="0"/>
          </a:p>
        </p:txBody>
      </p:sp>
      <p:sp>
        <p:nvSpPr>
          <p:cNvPr id="48" name="47 CuadroTexto"/>
          <p:cNvSpPr txBox="1"/>
          <p:nvPr/>
        </p:nvSpPr>
        <p:spPr>
          <a:xfrm>
            <a:off x="4714875" y="2779713"/>
            <a:ext cx="3929063" cy="3078162"/>
          </a:xfrm>
          <a:prstGeom prst="rect">
            <a:avLst/>
          </a:prstGeom>
          <a:noFill/>
        </p:spPr>
        <p:txBody>
          <a:bodyPr>
            <a:spAutoFit/>
          </a:bodyPr>
          <a:lstStyle/>
          <a:p>
            <a:pPr>
              <a:defRPr/>
            </a:pPr>
            <a:r>
              <a:rPr lang="es-ES" sz="1600" b="1" dirty="0">
                <a:latin typeface="+mn-lt"/>
              </a:rPr>
              <a:t>Las políticas y estrategias de GEL y específicamente en datos abiertos deben ser integrados en los planes estratégicos de las entidades públicas.</a:t>
            </a:r>
          </a:p>
          <a:p>
            <a:pPr>
              <a:defRPr/>
            </a:pPr>
            <a:endParaRPr lang="es-ES" sz="1600" b="1" dirty="0">
              <a:latin typeface="+mn-lt"/>
            </a:endParaRPr>
          </a:p>
          <a:p>
            <a:pPr>
              <a:defRPr/>
            </a:pPr>
            <a:r>
              <a:rPr lang="es-ES" sz="1600" b="1" dirty="0">
                <a:latin typeface="+mn-lt"/>
              </a:rPr>
              <a:t>Esto implica la realización de jornadas de capacitación, sensibilización y socialización con los diferentes niveles jerárquicos de las entidades y el establecimiento de compromisos y metas reales de participación.</a:t>
            </a:r>
          </a:p>
          <a:p>
            <a:pPr>
              <a:defRPr/>
            </a:pPr>
            <a:endParaRPr lang="es-ES" dirty="0"/>
          </a:p>
        </p:txBody>
      </p:sp>
      <p:grpSp>
        <p:nvGrpSpPr>
          <p:cNvPr id="3" name="50 Grupo"/>
          <p:cNvGrpSpPr/>
          <p:nvPr/>
        </p:nvGrpSpPr>
        <p:grpSpPr>
          <a:xfrm>
            <a:off x="4786314" y="1214422"/>
            <a:ext cx="3890142" cy="623610"/>
            <a:chOff x="0" y="0"/>
            <a:chExt cx="5643602" cy="623610"/>
          </a:xfrm>
          <a:solidFill>
            <a:schemeClr val="accent6">
              <a:lumMod val="75000"/>
              <a:alpha val="84000"/>
            </a:schemeClr>
          </a:solidFill>
          <a:scene3d>
            <a:camera prst="orthographicFront"/>
            <a:lightRig rig="sunset" dir="t"/>
          </a:scene3d>
        </p:grpSpPr>
        <p:sp>
          <p:nvSpPr>
            <p:cNvPr id="52" name="51 Rectángulo redondeado"/>
            <p:cNvSpPr/>
            <p:nvPr/>
          </p:nvSpPr>
          <p:spPr>
            <a:xfrm>
              <a:off x="0" y="0"/>
              <a:ext cx="5643602" cy="623610"/>
            </a:xfrm>
            <a:prstGeom prst="roundRect">
              <a:avLst/>
            </a:prstGeom>
            <a:grpFill/>
            <a:sp3d extrusionH="76200" prstMaterial="flat">
              <a:bevelT w="44450" h="25400"/>
              <a:bevelB w="44450"/>
              <a:extrusionClr>
                <a:schemeClr val="bg1"/>
              </a:extrusionClr>
            </a:sp3d>
          </p:spPr>
          <p:style>
            <a:lnRef idx="0">
              <a:schemeClr val="lt1">
                <a:hueOff val="0"/>
                <a:satOff val="0"/>
                <a:lumOff val="0"/>
                <a:alphaOff val="0"/>
              </a:schemeClr>
            </a:lnRef>
            <a:fillRef idx="3">
              <a:schemeClr val="accent5">
                <a:hueOff val="0"/>
                <a:satOff val="0"/>
                <a:lumOff val="0"/>
                <a:alphaOff val="0"/>
              </a:schemeClr>
            </a:fillRef>
            <a:effectRef idx="2">
              <a:schemeClr val="accent5">
                <a:hueOff val="0"/>
                <a:satOff val="0"/>
                <a:lumOff val="0"/>
                <a:alphaOff val="0"/>
              </a:schemeClr>
            </a:effectRef>
            <a:fontRef idx="minor">
              <a:schemeClr val="lt1"/>
            </a:fontRef>
          </p:style>
        </p:sp>
        <p:sp>
          <p:nvSpPr>
            <p:cNvPr id="53" name="52 Rectángulo"/>
            <p:cNvSpPr/>
            <p:nvPr/>
          </p:nvSpPr>
          <p:spPr>
            <a:xfrm>
              <a:off x="30442" y="30442"/>
              <a:ext cx="5582718" cy="562726"/>
            </a:xfrm>
            <a:prstGeom prst="rect">
              <a:avLst/>
            </a:prstGeom>
            <a:grpFill/>
            <a:sp3d extrusionH="76200" prstMaterial="flat">
              <a:bevelT w="44450"/>
              <a:bevelB w="44450"/>
              <a:extrusionClr>
                <a:schemeClr val="bg1"/>
              </a:extrusionClr>
            </a:sp3d>
          </p:spPr>
          <p:style>
            <a:lnRef idx="0">
              <a:scrgbClr r="0" g="0" b="0"/>
            </a:lnRef>
            <a:fillRef idx="0">
              <a:scrgbClr r="0" g="0" b="0"/>
            </a:fillRef>
            <a:effectRef idx="0">
              <a:scrgbClr r="0" g="0" b="0"/>
            </a:effectRef>
            <a:fontRef idx="minor">
              <a:schemeClr val="lt1"/>
            </a:fontRef>
          </p:style>
          <p:txBody>
            <a:bodyPr lIns="99060" tIns="99060" rIns="99060" bIns="99060" spcCol="1270" anchor="ctr"/>
            <a:lstStyle/>
            <a:p>
              <a:pPr algn="ctr" defTabSz="1155700">
                <a:lnSpc>
                  <a:spcPct val="90000"/>
                </a:lnSpc>
                <a:spcAft>
                  <a:spcPct val="35000"/>
                </a:spcAft>
                <a:defRPr/>
              </a:pPr>
              <a:r>
                <a:rPr lang="es-CO" sz="2400" b="1" dirty="0" smtClean="0"/>
                <a:t>2.3.2.10 </a:t>
              </a:r>
              <a:r>
                <a:rPr lang="es-CO" sz="2600" b="1" dirty="0" smtClean="0"/>
                <a:t>Recomendaciones</a:t>
              </a:r>
              <a:endParaRPr lang="es-ES" sz="2600" dirty="0"/>
            </a:p>
          </p:txBody>
        </p:sp>
      </p:grpSp>
      <p:sp>
        <p:nvSpPr>
          <p:cNvPr id="40" name="40 CuadroTexto"/>
          <p:cNvSpPr txBox="1">
            <a:spLocks noChangeArrowheads="1"/>
          </p:cNvSpPr>
          <p:nvPr/>
        </p:nvSpPr>
        <p:spPr bwMode="auto">
          <a:xfrm>
            <a:off x="0" y="404813"/>
            <a:ext cx="6876256" cy="523220"/>
          </a:xfrm>
          <a:prstGeom prst="rect">
            <a:avLst/>
          </a:prstGeom>
          <a:solidFill>
            <a:srgbClr val="800080"/>
          </a:solidFill>
          <a:ln w="9525">
            <a:noFill/>
            <a:miter lim="800000"/>
            <a:headEnd/>
            <a:tailEnd/>
          </a:ln>
        </p:spPr>
        <p:txBody>
          <a:bodyPr wrap="square">
            <a:spAutoFit/>
          </a:bodyPr>
          <a:lstStyle/>
          <a:p>
            <a:r>
              <a:rPr lang="es-ES" sz="2800" dirty="0" smtClean="0">
                <a:solidFill>
                  <a:schemeClr val="bg1"/>
                </a:solidFill>
                <a:latin typeface="Calibri" pitchFamily="34" charset="0"/>
              </a:rPr>
              <a:t>2.3.2. RESULTADOS ENTIDADES  </a:t>
            </a:r>
            <a:r>
              <a:rPr lang="es-ES" sz="2800" dirty="0">
                <a:solidFill>
                  <a:schemeClr val="bg1"/>
                </a:solidFill>
                <a:latin typeface="Calibri" pitchFamily="34" charset="0"/>
              </a:rPr>
              <a:t>NACIONALES</a:t>
            </a:r>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3" descr="C:\Users\Lalis\Desktop\a.png"/>
          <p:cNvPicPr>
            <a:picLocks noChangeAspect="1" noChangeArrowheads="1"/>
          </p:cNvPicPr>
          <p:nvPr/>
        </p:nvPicPr>
        <p:blipFill>
          <a:blip r:embed="rId3" cstate="print"/>
          <a:srcRect/>
          <a:stretch>
            <a:fillRect/>
          </a:stretch>
        </p:blipFill>
        <p:spPr bwMode="auto">
          <a:xfrm>
            <a:off x="0" y="-36513"/>
            <a:ext cx="9144000" cy="6894513"/>
          </a:xfrm>
          <a:prstGeom prst="rect">
            <a:avLst/>
          </a:prstGeom>
          <a:solidFill>
            <a:srgbClr val="7030A0"/>
          </a:solidFill>
          <a:ln w="9525">
            <a:noFill/>
            <a:miter lim="800000"/>
            <a:headEnd/>
            <a:tailEnd/>
          </a:ln>
        </p:spPr>
      </p:pic>
      <p:pic>
        <p:nvPicPr>
          <p:cNvPr id="29699" name="Picture 2" descr="C:\Users\Lalis\Desktop\Figura.png"/>
          <p:cNvPicPr>
            <a:picLocks noChangeAspect="1" noChangeArrowheads="1"/>
          </p:cNvPicPr>
          <p:nvPr/>
        </p:nvPicPr>
        <p:blipFill>
          <a:blip r:embed="rId4" cstate="print"/>
          <a:srcRect/>
          <a:stretch>
            <a:fillRect/>
          </a:stretch>
        </p:blipFill>
        <p:spPr bwMode="auto">
          <a:xfrm>
            <a:off x="8748713" y="908050"/>
            <a:ext cx="282575" cy="739775"/>
          </a:xfrm>
          <a:prstGeom prst="rect">
            <a:avLst/>
          </a:prstGeom>
          <a:noFill/>
          <a:ln w="9525">
            <a:noFill/>
            <a:miter lim="800000"/>
            <a:headEnd/>
            <a:tailEnd/>
          </a:ln>
        </p:spPr>
      </p:pic>
      <p:pic>
        <p:nvPicPr>
          <p:cNvPr id="29700" name="Picture 2" descr="C:\Users\Lalis\Desktop\Figura.png"/>
          <p:cNvPicPr>
            <a:picLocks noChangeAspect="1" noChangeArrowheads="1"/>
          </p:cNvPicPr>
          <p:nvPr/>
        </p:nvPicPr>
        <p:blipFill>
          <a:blip r:embed="rId4" cstate="print"/>
          <a:srcRect/>
          <a:stretch>
            <a:fillRect/>
          </a:stretch>
        </p:blipFill>
        <p:spPr bwMode="auto">
          <a:xfrm>
            <a:off x="8748713" y="1773238"/>
            <a:ext cx="282575" cy="738187"/>
          </a:xfrm>
          <a:prstGeom prst="rect">
            <a:avLst/>
          </a:prstGeom>
          <a:noFill/>
          <a:ln w="9525">
            <a:noFill/>
            <a:miter lim="800000"/>
            <a:headEnd/>
            <a:tailEnd/>
          </a:ln>
        </p:spPr>
      </p:pic>
      <p:pic>
        <p:nvPicPr>
          <p:cNvPr id="29701" name="Picture 2" descr="C:\Users\Lalis\Desktop\Figura.png"/>
          <p:cNvPicPr>
            <a:picLocks noChangeAspect="1" noChangeArrowheads="1"/>
          </p:cNvPicPr>
          <p:nvPr/>
        </p:nvPicPr>
        <p:blipFill>
          <a:blip r:embed="rId4" cstate="print"/>
          <a:srcRect/>
          <a:stretch>
            <a:fillRect/>
          </a:stretch>
        </p:blipFill>
        <p:spPr bwMode="auto">
          <a:xfrm>
            <a:off x="8753475" y="6073775"/>
            <a:ext cx="282575" cy="739775"/>
          </a:xfrm>
          <a:prstGeom prst="rect">
            <a:avLst/>
          </a:prstGeom>
          <a:noFill/>
          <a:ln w="9525">
            <a:noFill/>
            <a:miter lim="800000"/>
            <a:headEnd/>
            <a:tailEnd/>
          </a:ln>
        </p:spPr>
      </p:pic>
      <p:pic>
        <p:nvPicPr>
          <p:cNvPr id="29702" name="Picture 2" descr="C:\Users\Lalis\Desktop\Figura.png"/>
          <p:cNvPicPr>
            <a:picLocks noChangeAspect="1" noChangeArrowheads="1"/>
          </p:cNvPicPr>
          <p:nvPr/>
        </p:nvPicPr>
        <p:blipFill>
          <a:blip r:embed="rId4" cstate="print"/>
          <a:srcRect/>
          <a:stretch>
            <a:fillRect/>
          </a:stretch>
        </p:blipFill>
        <p:spPr bwMode="auto">
          <a:xfrm>
            <a:off x="8748713" y="2636838"/>
            <a:ext cx="282575" cy="739775"/>
          </a:xfrm>
          <a:prstGeom prst="rect">
            <a:avLst/>
          </a:prstGeom>
          <a:noFill/>
          <a:ln w="9525">
            <a:noFill/>
            <a:miter lim="800000"/>
            <a:headEnd/>
            <a:tailEnd/>
          </a:ln>
        </p:spPr>
      </p:pic>
      <p:pic>
        <p:nvPicPr>
          <p:cNvPr id="29703" name="Picture 2" descr="C:\Users\Lalis\Desktop\Figura.png"/>
          <p:cNvPicPr>
            <a:picLocks noChangeAspect="1" noChangeArrowheads="1"/>
          </p:cNvPicPr>
          <p:nvPr/>
        </p:nvPicPr>
        <p:blipFill>
          <a:blip r:embed="rId4" cstate="print"/>
          <a:srcRect/>
          <a:stretch>
            <a:fillRect/>
          </a:stretch>
        </p:blipFill>
        <p:spPr bwMode="auto">
          <a:xfrm>
            <a:off x="8748713" y="6073775"/>
            <a:ext cx="282575" cy="739775"/>
          </a:xfrm>
          <a:prstGeom prst="rect">
            <a:avLst/>
          </a:prstGeom>
          <a:noFill/>
          <a:ln w="9525">
            <a:noFill/>
            <a:miter lim="800000"/>
            <a:headEnd/>
            <a:tailEnd/>
          </a:ln>
        </p:spPr>
      </p:pic>
      <p:pic>
        <p:nvPicPr>
          <p:cNvPr id="29704" name="Picture 2" descr="C:\Users\Lalis\Desktop\Figura.png"/>
          <p:cNvPicPr>
            <a:picLocks noChangeAspect="1" noChangeArrowheads="1"/>
          </p:cNvPicPr>
          <p:nvPr/>
        </p:nvPicPr>
        <p:blipFill>
          <a:blip r:embed="rId4" cstate="print"/>
          <a:srcRect/>
          <a:stretch>
            <a:fillRect/>
          </a:stretch>
        </p:blipFill>
        <p:spPr bwMode="auto">
          <a:xfrm>
            <a:off x="8748713" y="3500438"/>
            <a:ext cx="282575" cy="739775"/>
          </a:xfrm>
          <a:prstGeom prst="rect">
            <a:avLst/>
          </a:prstGeom>
          <a:noFill/>
          <a:ln w="9525">
            <a:noFill/>
            <a:miter lim="800000"/>
            <a:headEnd/>
            <a:tailEnd/>
          </a:ln>
        </p:spPr>
      </p:pic>
      <p:pic>
        <p:nvPicPr>
          <p:cNvPr id="29705" name="Picture 2" descr="C:\Users\Lalis\Desktop\Figura.png"/>
          <p:cNvPicPr>
            <a:picLocks noChangeAspect="1" noChangeArrowheads="1"/>
          </p:cNvPicPr>
          <p:nvPr/>
        </p:nvPicPr>
        <p:blipFill>
          <a:blip r:embed="rId4" cstate="print"/>
          <a:srcRect/>
          <a:stretch>
            <a:fillRect/>
          </a:stretch>
        </p:blipFill>
        <p:spPr bwMode="auto">
          <a:xfrm>
            <a:off x="8748713" y="6073775"/>
            <a:ext cx="282575" cy="739775"/>
          </a:xfrm>
          <a:prstGeom prst="rect">
            <a:avLst/>
          </a:prstGeom>
          <a:noFill/>
          <a:ln w="9525">
            <a:noFill/>
            <a:miter lim="800000"/>
            <a:headEnd/>
            <a:tailEnd/>
          </a:ln>
        </p:spPr>
      </p:pic>
      <p:pic>
        <p:nvPicPr>
          <p:cNvPr id="29706" name="Picture 2" descr="C:\Users\Lalis\Desktop\Figura.png"/>
          <p:cNvPicPr>
            <a:picLocks noChangeAspect="1" noChangeArrowheads="1"/>
          </p:cNvPicPr>
          <p:nvPr/>
        </p:nvPicPr>
        <p:blipFill>
          <a:blip r:embed="rId4" cstate="print"/>
          <a:srcRect/>
          <a:stretch>
            <a:fillRect/>
          </a:stretch>
        </p:blipFill>
        <p:spPr bwMode="auto">
          <a:xfrm>
            <a:off x="8753475" y="4365625"/>
            <a:ext cx="282575" cy="738188"/>
          </a:xfrm>
          <a:prstGeom prst="rect">
            <a:avLst/>
          </a:prstGeom>
          <a:noFill/>
          <a:ln w="9525">
            <a:noFill/>
            <a:miter lim="800000"/>
            <a:headEnd/>
            <a:tailEnd/>
          </a:ln>
        </p:spPr>
      </p:pic>
      <p:pic>
        <p:nvPicPr>
          <p:cNvPr id="29707" name="Picture 2" descr="C:\Users\Lalis\Desktop\Figura.png"/>
          <p:cNvPicPr>
            <a:picLocks noChangeAspect="1" noChangeArrowheads="1"/>
          </p:cNvPicPr>
          <p:nvPr/>
        </p:nvPicPr>
        <p:blipFill>
          <a:blip r:embed="rId4" cstate="print"/>
          <a:srcRect/>
          <a:stretch>
            <a:fillRect/>
          </a:stretch>
        </p:blipFill>
        <p:spPr bwMode="auto">
          <a:xfrm>
            <a:off x="8748713" y="5229225"/>
            <a:ext cx="282575" cy="739775"/>
          </a:xfrm>
          <a:prstGeom prst="rect">
            <a:avLst/>
          </a:prstGeom>
          <a:noFill/>
          <a:ln w="9525">
            <a:noFill/>
            <a:miter lim="800000"/>
            <a:headEnd/>
            <a:tailEnd/>
          </a:ln>
        </p:spPr>
      </p:pic>
      <p:pic>
        <p:nvPicPr>
          <p:cNvPr id="29708" name="Picture 2" descr="C:\Users\Lalis\Desktop\Figura.png"/>
          <p:cNvPicPr>
            <a:picLocks noChangeAspect="1" noChangeArrowheads="1"/>
          </p:cNvPicPr>
          <p:nvPr/>
        </p:nvPicPr>
        <p:blipFill>
          <a:blip r:embed="rId4" cstate="print"/>
          <a:srcRect/>
          <a:stretch>
            <a:fillRect/>
          </a:stretch>
        </p:blipFill>
        <p:spPr bwMode="auto">
          <a:xfrm>
            <a:off x="8748713" y="6073775"/>
            <a:ext cx="282575" cy="739775"/>
          </a:xfrm>
          <a:prstGeom prst="rect">
            <a:avLst/>
          </a:prstGeom>
          <a:noFill/>
          <a:ln w="9525">
            <a:noFill/>
            <a:miter lim="800000"/>
            <a:headEnd/>
            <a:tailEnd/>
          </a:ln>
        </p:spPr>
      </p:pic>
      <p:pic>
        <p:nvPicPr>
          <p:cNvPr id="29709" name="Picture 2" descr="C:\Users\Lalis\Desktop\Figura.png"/>
          <p:cNvPicPr>
            <a:picLocks noChangeAspect="1" noChangeArrowheads="1"/>
          </p:cNvPicPr>
          <p:nvPr/>
        </p:nvPicPr>
        <p:blipFill>
          <a:blip r:embed="rId4" cstate="print"/>
          <a:srcRect/>
          <a:stretch>
            <a:fillRect/>
          </a:stretch>
        </p:blipFill>
        <p:spPr bwMode="auto">
          <a:xfrm>
            <a:off x="8748713" y="5229225"/>
            <a:ext cx="282575" cy="739775"/>
          </a:xfrm>
          <a:prstGeom prst="rect">
            <a:avLst/>
          </a:prstGeom>
          <a:noFill/>
          <a:ln w="9525">
            <a:noFill/>
            <a:miter lim="800000"/>
            <a:headEnd/>
            <a:tailEnd/>
          </a:ln>
        </p:spPr>
      </p:pic>
      <p:pic>
        <p:nvPicPr>
          <p:cNvPr id="29710" name="Picture 2" descr="C:\Users\Lalis\Desktop\Figura.png"/>
          <p:cNvPicPr>
            <a:picLocks noChangeAspect="1" noChangeArrowheads="1"/>
          </p:cNvPicPr>
          <p:nvPr/>
        </p:nvPicPr>
        <p:blipFill>
          <a:blip r:embed="rId4" cstate="print"/>
          <a:srcRect/>
          <a:stretch>
            <a:fillRect/>
          </a:stretch>
        </p:blipFill>
        <p:spPr bwMode="auto">
          <a:xfrm>
            <a:off x="8748713" y="5229225"/>
            <a:ext cx="282575" cy="739775"/>
          </a:xfrm>
          <a:prstGeom prst="rect">
            <a:avLst/>
          </a:prstGeom>
          <a:noFill/>
          <a:ln w="9525">
            <a:noFill/>
            <a:miter lim="800000"/>
            <a:headEnd/>
            <a:tailEnd/>
          </a:ln>
        </p:spPr>
      </p:pic>
      <p:pic>
        <p:nvPicPr>
          <p:cNvPr id="29711" name="Picture 2" descr="C:\Users\Lalis\Desktop\Figura.png"/>
          <p:cNvPicPr>
            <a:picLocks noChangeAspect="1" noChangeArrowheads="1"/>
          </p:cNvPicPr>
          <p:nvPr/>
        </p:nvPicPr>
        <p:blipFill>
          <a:blip r:embed="rId4" cstate="print"/>
          <a:srcRect/>
          <a:stretch>
            <a:fillRect/>
          </a:stretch>
        </p:blipFill>
        <p:spPr bwMode="auto">
          <a:xfrm>
            <a:off x="8748713" y="4365625"/>
            <a:ext cx="282575" cy="738188"/>
          </a:xfrm>
          <a:prstGeom prst="rect">
            <a:avLst/>
          </a:prstGeom>
          <a:noFill/>
          <a:ln w="9525">
            <a:noFill/>
            <a:miter lim="800000"/>
            <a:headEnd/>
            <a:tailEnd/>
          </a:ln>
        </p:spPr>
      </p:pic>
      <p:pic>
        <p:nvPicPr>
          <p:cNvPr id="29712" name="Picture 2" descr="C:\Users\Lalis\Desktop\Figura.png"/>
          <p:cNvPicPr>
            <a:picLocks noChangeAspect="1" noChangeArrowheads="1"/>
          </p:cNvPicPr>
          <p:nvPr/>
        </p:nvPicPr>
        <p:blipFill>
          <a:blip r:embed="rId4" cstate="print"/>
          <a:srcRect/>
          <a:stretch>
            <a:fillRect/>
          </a:stretch>
        </p:blipFill>
        <p:spPr bwMode="auto">
          <a:xfrm>
            <a:off x="8748713" y="6092825"/>
            <a:ext cx="282575" cy="739775"/>
          </a:xfrm>
          <a:prstGeom prst="rect">
            <a:avLst/>
          </a:prstGeom>
          <a:noFill/>
          <a:ln w="9525">
            <a:noFill/>
            <a:miter lim="800000"/>
            <a:headEnd/>
            <a:tailEnd/>
          </a:ln>
        </p:spPr>
      </p:pic>
      <p:pic>
        <p:nvPicPr>
          <p:cNvPr id="29713" name="Picture 2" descr="C:\Users\Lalis\Desktop\Figura.png"/>
          <p:cNvPicPr>
            <a:picLocks noChangeAspect="1" noChangeArrowheads="1"/>
          </p:cNvPicPr>
          <p:nvPr/>
        </p:nvPicPr>
        <p:blipFill>
          <a:blip r:embed="rId4" cstate="print"/>
          <a:srcRect/>
          <a:stretch>
            <a:fillRect/>
          </a:stretch>
        </p:blipFill>
        <p:spPr bwMode="auto">
          <a:xfrm>
            <a:off x="8748713" y="5229225"/>
            <a:ext cx="282575" cy="739775"/>
          </a:xfrm>
          <a:prstGeom prst="rect">
            <a:avLst/>
          </a:prstGeom>
          <a:noFill/>
          <a:ln w="9525">
            <a:noFill/>
            <a:miter lim="800000"/>
            <a:headEnd/>
            <a:tailEnd/>
          </a:ln>
        </p:spPr>
      </p:pic>
      <p:pic>
        <p:nvPicPr>
          <p:cNvPr id="29714" name="Picture 2" descr="C:\Users\Lalis\Desktop\Figura.png"/>
          <p:cNvPicPr>
            <a:picLocks noChangeAspect="1" noChangeArrowheads="1"/>
          </p:cNvPicPr>
          <p:nvPr/>
        </p:nvPicPr>
        <p:blipFill>
          <a:blip r:embed="rId4" cstate="print"/>
          <a:srcRect/>
          <a:stretch>
            <a:fillRect/>
          </a:stretch>
        </p:blipFill>
        <p:spPr bwMode="auto">
          <a:xfrm>
            <a:off x="8748713" y="4365625"/>
            <a:ext cx="282575" cy="738188"/>
          </a:xfrm>
          <a:prstGeom prst="rect">
            <a:avLst/>
          </a:prstGeom>
          <a:noFill/>
          <a:ln w="9525">
            <a:noFill/>
            <a:miter lim="800000"/>
            <a:headEnd/>
            <a:tailEnd/>
          </a:ln>
        </p:spPr>
      </p:pic>
      <p:pic>
        <p:nvPicPr>
          <p:cNvPr id="29715" name="Picture 2" descr="C:\Users\Lalis\Desktop\Figura.png"/>
          <p:cNvPicPr>
            <a:picLocks noChangeAspect="1" noChangeArrowheads="1"/>
          </p:cNvPicPr>
          <p:nvPr/>
        </p:nvPicPr>
        <p:blipFill>
          <a:blip r:embed="rId4" cstate="print"/>
          <a:srcRect/>
          <a:stretch>
            <a:fillRect/>
          </a:stretch>
        </p:blipFill>
        <p:spPr bwMode="auto">
          <a:xfrm>
            <a:off x="8748713" y="3500438"/>
            <a:ext cx="282575" cy="739775"/>
          </a:xfrm>
          <a:prstGeom prst="rect">
            <a:avLst/>
          </a:prstGeom>
          <a:noFill/>
          <a:ln w="9525">
            <a:noFill/>
            <a:miter lim="800000"/>
            <a:headEnd/>
            <a:tailEnd/>
          </a:ln>
        </p:spPr>
      </p:pic>
      <p:pic>
        <p:nvPicPr>
          <p:cNvPr id="29716" name="Picture 2" descr="C:\Users\Lalis\Desktop\Figura.png"/>
          <p:cNvPicPr>
            <a:picLocks noChangeAspect="1" noChangeArrowheads="1"/>
          </p:cNvPicPr>
          <p:nvPr/>
        </p:nvPicPr>
        <p:blipFill>
          <a:blip r:embed="rId4" cstate="print"/>
          <a:srcRect/>
          <a:stretch>
            <a:fillRect/>
          </a:stretch>
        </p:blipFill>
        <p:spPr bwMode="auto">
          <a:xfrm>
            <a:off x="8748713" y="3500438"/>
            <a:ext cx="282575" cy="739775"/>
          </a:xfrm>
          <a:prstGeom prst="rect">
            <a:avLst/>
          </a:prstGeom>
          <a:noFill/>
          <a:ln w="9525">
            <a:noFill/>
            <a:miter lim="800000"/>
            <a:headEnd/>
            <a:tailEnd/>
          </a:ln>
        </p:spPr>
      </p:pic>
      <p:pic>
        <p:nvPicPr>
          <p:cNvPr id="29717" name="Picture 2" descr="C:\Users\Lalis\Desktop\Figura.png"/>
          <p:cNvPicPr>
            <a:picLocks noChangeAspect="1" noChangeArrowheads="1"/>
          </p:cNvPicPr>
          <p:nvPr/>
        </p:nvPicPr>
        <p:blipFill>
          <a:blip r:embed="rId4" cstate="print"/>
          <a:srcRect/>
          <a:stretch>
            <a:fillRect/>
          </a:stretch>
        </p:blipFill>
        <p:spPr bwMode="auto">
          <a:xfrm>
            <a:off x="8748713" y="2636838"/>
            <a:ext cx="282575" cy="739775"/>
          </a:xfrm>
          <a:prstGeom prst="rect">
            <a:avLst/>
          </a:prstGeom>
          <a:noFill/>
          <a:ln w="9525">
            <a:noFill/>
            <a:miter lim="800000"/>
            <a:headEnd/>
            <a:tailEnd/>
          </a:ln>
        </p:spPr>
      </p:pic>
      <p:pic>
        <p:nvPicPr>
          <p:cNvPr id="29718" name="Picture 2" descr="C:\Users\Lalis\Desktop\Figura.png"/>
          <p:cNvPicPr>
            <a:picLocks noChangeAspect="1" noChangeArrowheads="1"/>
          </p:cNvPicPr>
          <p:nvPr/>
        </p:nvPicPr>
        <p:blipFill>
          <a:blip r:embed="rId4" cstate="print"/>
          <a:srcRect/>
          <a:stretch>
            <a:fillRect/>
          </a:stretch>
        </p:blipFill>
        <p:spPr bwMode="auto">
          <a:xfrm>
            <a:off x="8748713" y="6092825"/>
            <a:ext cx="282575" cy="739775"/>
          </a:xfrm>
          <a:prstGeom prst="rect">
            <a:avLst/>
          </a:prstGeom>
          <a:noFill/>
          <a:ln w="9525">
            <a:noFill/>
            <a:miter lim="800000"/>
            <a:headEnd/>
            <a:tailEnd/>
          </a:ln>
        </p:spPr>
      </p:pic>
      <p:pic>
        <p:nvPicPr>
          <p:cNvPr id="29719" name="Picture 2" descr="C:\Users\Lalis\Desktop\Figura.png"/>
          <p:cNvPicPr>
            <a:picLocks noChangeAspect="1" noChangeArrowheads="1"/>
          </p:cNvPicPr>
          <p:nvPr/>
        </p:nvPicPr>
        <p:blipFill>
          <a:blip r:embed="rId4" cstate="print"/>
          <a:srcRect/>
          <a:stretch>
            <a:fillRect/>
          </a:stretch>
        </p:blipFill>
        <p:spPr bwMode="auto">
          <a:xfrm>
            <a:off x="8748713" y="1773238"/>
            <a:ext cx="282575" cy="738187"/>
          </a:xfrm>
          <a:prstGeom prst="rect">
            <a:avLst/>
          </a:prstGeom>
          <a:noFill/>
          <a:ln w="9525">
            <a:noFill/>
            <a:miter lim="800000"/>
            <a:headEnd/>
            <a:tailEnd/>
          </a:ln>
        </p:spPr>
      </p:pic>
      <p:pic>
        <p:nvPicPr>
          <p:cNvPr id="29720" name="Picture 2" descr="C:\Users\Lalis\Desktop\Figura.png"/>
          <p:cNvPicPr>
            <a:picLocks noChangeAspect="1" noChangeArrowheads="1"/>
          </p:cNvPicPr>
          <p:nvPr/>
        </p:nvPicPr>
        <p:blipFill>
          <a:blip r:embed="rId4" cstate="print"/>
          <a:srcRect/>
          <a:stretch>
            <a:fillRect/>
          </a:stretch>
        </p:blipFill>
        <p:spPr bwMode="auto">
          <a:xfrm>
            <a:off x="8748713" y="4365625"/>
            <a:ext cx="282575" cy="738188"/>
          </a:xfrm>
          <a:prstGeom prst="rect">
            <a:avLst/>
          </a:prstGeom>
          <a:noFill/>
          <a:ln w="9525">
            <a:noFill/>
            <a:miter lim="800000"/>
            <a:headEnd/>
            <a:tailEnd/>
          </a:ln>
        </p:spPr>
      </p:pic>
      <p:sp>
        <p:nvSpPr>
          <p:cNvPr id="38" name="37 Rectángulo"/>
          <p:cNvSpPr/>
          <p:nvPr/>
        </p:nvSpPr>
        <p:spPr>
          <a:xfrm>
            <a:off x="107950" y="6021388"/>
            <a:ext cx="395288" cy="18891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39" name="38 Rectángulo"/>
          <p:cNvSpPr/>
          <p:nvPr/>
        </p:nvSpPr>
        <p:spPr>
          <a:xfrm>
            <a:off x="107950" y="6308725"/>
            <a:ext cx="395288" cy="188913"/>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2" name="41 Rectángulo"/>
          <p:cNvSpPr/>
          <p:nvPr/>
        </p:nvSpPr>
        <p:spPr>
          <a:xfrm>
            <a:off x="107950" y="6624638"/>
            <a:ext cx="395288" cy="188912"/>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grpSp>
        <p:nvGrpSpPr>
          <p:cNvPr id="2" name="31 Grupo"/>
          <p:cNvGrpSpPr/>
          <p:nvPr/>
        </p:nvGrpSpPr>
        <p:grpSpPr>
          <a:xfrm>
            <a:off x="500034" y="1214422"/>
            <a:ext cx="3714776" cy="623610"/>
            <a:chOff x="0" y="0"/>
            <a:chExt cx="5643602" cy="623610"/>
          </a:xfrm>
          <a:scene3d>
            <a:camera prst="orthographicFront"/>
            <a:lightRig rig="threePt" dir="t">
              <a:rot lat="0" lon="0" rev="7500000"/>
            </a:lightRig>
          </a:scene3d>
        </p:grpSpPr>
        <p:sp>
          <p:nvSpPr>
            <p:cNvPr id="33" name="32 Rectángulo redondeado"/>
            <p:cNvSpPr/>
            <p:nvPr/>
          </p:nvSpPr>
          <p:spPr>
            <a:xfrm>
              <a:off x="0" y="0"/>
              <a:ext cx="5643602" cy="623610"/>
            </a:xfrm>
            <a:prstGeom prst="roundRect">
              <a:avLst/>
            </a:prstGeom>
            <a:sp3d prstMaterial="plastic">
              <a:bevelT w="127000" h="25400" prst="relaxedInset"/>
            </a:sp3d>
          </p:spPr>
          <p:style>
            <a:lnRef idx="0">
              <a:schemeClr val="lt1">
                <a:hueOff val="0"/>
                <a:satOff val="0"/>
                <a:lumOff val="0"/>
                <a:alphaOff val="0"/>
              </a:schemeClr>
            </a:lnRef>
            <a:fillRef idx="3">
              <a:schemeClr val="accent5">
                <a:hueOff val="0"/>
                <a:satOff val="0"/>
                <a:lumOff val="0"/>
                <a:alphaOff val="0"/>
              </a:schemeClr>
            </a:fillRef>
            <a:effectRef idx="2">
              <a:schemeClr val="accent5">
                <a:hueOff val="0"/>
                <a:satOff val="0"/>
                <a:lumOff val="0"/>
                <a:alphaOff val="0"/>
              </a:schemeClr>
            </a:effectRef>
            <a:fontRef idx="minor">
              <a:schemeClr val="lt1"/>
            </a:fontRef>
          </p:style>
        </p:sp>
        <p:sp>
          <p:nvSpPr>
            <p:cNvPr id="34" name="33 Rectángulo"/>
            <p:cNvSpPr/>
            <p:nvPr/>
          </p:nvSpPr>
          <p:spPr>
            <a:xfrm>
              <a:off x="30442" y="30442"/>
              <a:ext cx="5582718" cy="562726"/>
            </a:xfrm>
            <a:prstGeom prst="rect">
              <a:avLst/>
            </a:prstGeom>
            <a:sp3d/>
          </p:spPr>
          <p:style>
            <a:lnRef idx="0">
              <a:scrgbClr r="0" g="0" b="0"/>
            </a:lnRef>
            <a:fillRef idx="0">
              <a:scrgbClr r="0" g="0" b="0"/>
            </a:fillRef>
            <a:effectRef idx="0">
              <a:scrgbClr r="0" g="0" b="0"/>
            </a:effectRef>
            <a:fontRef idx="minor">
              <a:schemeClr val="lt1"/>
            </a:fontRef>
          </p:style>
          <p:txBody>
            <a:bodyPr lIns="99060" tIns="99060" rIns="99060" bIns="99060" spcCol="1270" anchor="ctr"/>
            <a:lstStyle/>
            <a:p>
              <a:pPr algn="ctr" defTabSz="1155700">
                <a:lnSpc>
                  <a:spcPct val="90000"/>
                </a:lnSpc>
                <a:spcAft>
                  <a:spcPct val="35000"/>
                </a:spcAft>
                <a:defRPr/>
              </a:pPr>
              <a:r>
                <a:rPr lang="es-CO" sz="2800" b="1" dirty="0" smtClean="0"/>
                <a:t>2.3.2.9 </a:t>
              </a:r>
              <a:r>
                <a:rPr lang="es-CO" sz="2600" b="1" dirty="0" smtClean="0"/>
                <a:t>Conclusiones</a:t>
              </a:r>
              <a:endParaRPr lang="es-ES" sz="2600" dirty="0"/>
            </a:p>
          </p:txBody>
        </p:sp>
      </p:grpSp>
      <p:sp>
        <p:nvSpPr>
          <p:cNvPr id="35" name="34 Rectángulo redondeado"/>
          <p:cNvSpPr/>
          <p:nvPr/>
        </p:nvSpPr>
        <p:spPr>
          <a:xfrm>
            <a:off x="285750" y="2071689"/>
            <a:ext cx="4071938" cy="3786204"/>
          </a:xfrm>
          <a:prstGeom prst="roundRect">
            <a:avLst/>
          </a:prstGeom>
          <a:noFill/>
          <a:ln>
            <a:solidFill>
              <a:srgbClr val="99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36" name="35 Rectángulo redondeado"/>
          <p:cNvSpPr/>
          <p:nvPr/>
        </p:nvSpPr>
        <p:spPr>
          <a:xfrm>
            <a:off x="4500563" y="2071689"/>
            <a:ext cx="4214812" cy="3857642"/>
          </a:xfrm>
          <a:prstGeom prst="roundRect">
            <a:avLst/>
          </a:prstGeom>
          <a:noFill/>
          <a:ln>
            <a:solidFill>
              <a:srgbClr val="99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37" name="36 CuadroTexto"/>
          <p:cNvSpPr txBox="1"/>
          <p:nvPr/>
        </p:nvSpPr>
        <p:spPr>
          <a:xfrm>
            <a:off x="428625" y="2714625"/>
            <a:ext cx="4000500" cy="2832100"/>
          </a:xfrm>
          <a:prstGeom prst="rect">
            <a:avLst/>
          </a:prstGeom>
          <a:noFill/>
        </p:spPr>
        <p:txBody>
          <a:bodyPr>
            <a:spAutoFit/>
          </a:bodyPr>
          <a:lstStyle/>
          <a:p>
            <a:pPr>
              <a:defRPr/>
            </a:pPr>
            <a:r>
              <a:rPr lang="es-ES" sz="1600" b="1" dirty="0">
                <a:latin typeface="+mn-lt"/>
              </a:rPr>
              <a:t>En el caso de los dos sitios web de datos abiertos (</a:t>
            </a:r>
            <a:r>
              <a:rPr lang="es-ES" sz="1600" b="1" u="sng" dirty="0">
                <a:latin typeface="+mn-lt"/>
                <a:hlinkClick r:id="rId5"/>
              </a:rPr>
              <a:t>www.datos.gov.co</a:t>
            </a:r>
            <a:r>
              <a:rPr lang="es-ES" sz="1600" b="1" dirty="0">
                <a:latin typeface="+mn-lt"/>
              </a:rPr>
              <a:t> y </a:t>
            </a:r>
            <a:r>
              <a:rPr lang="es-ES" sz="1600" b="1" dirty="0">
                <a:latin typeface="+mn-lt"/>
                <a:hlinkClick r:id="rId6"/>
              </a:rPr>
              <a:t>www.aplicaciones.gov.co</a:t>
            </a:r>
            <a:r>
              <a:rPr lang="es-ES" sz="1600" b="1" dirty="0">
                <a:latin typeface="+mn-lt"/>
              </a:rPr>
              <a:t> ), es de subrayar que tener la versión beta de los dos sitios de datos abiertos, con la participación de pocas entidades durante un tiempo prolongado puede estarse convirtiendo en contraproducente y desgastante de la política de datos abiertos.</a:t>
            </a:r>
          </a:p>
          <a:p>
            <a:pPr>
              <a:defRPr/>
            </a:pPr>
            <a:endParaRPr lang="es-ES" sz="1600" b="1" dirty="0">
              <a:latin typeface="+mn-lt"/>
            </a:endParaRPr>
          </a:p>
          <a:p>
            <a:pPr>
              <a:defRPr/>
            </a:pPr>
            <a:endParaRPr lang="es-ES" dirty="0"/>
          </a:p>
        </p:txBody>
      </p:sp>
      <p:sp>
        <p:nvSpPr>
          <p:cNvPr id="48" name="47 CuadroTexto"/>
          <p:cNvSpPr txBox="1"/>
          <p:nvPr/>
        </p:nvSpPr>
        <p:spPr>
          <a:xfrm>
            <a:off x="4714875" y="2779713"/>
            <a:ext cx="3929063" cy="2586037"/>
          </a:xfrm>
          <a:prstGeom prst="rect">
            <a:avLst/>
          </a:prstGeom>
          <a:noFill/>
        </p:spPr>
        <p:txBody>
          <a:bodyPr>
            <a:spAutoFit/>
          </a:bodyPr>
          <a:lstStyle/>
          <a:p>
            <a:pPr>
              <a:defRPr/>
            </a:pPr>
            <a:r>
              <a:rPr lang="es-ES" sz="1600" b="1" dirty="0">
                <a:latin typeface="+mn-lt"/>
              </a:rPr>
              <a:t>Se pueden acelerar  los procesos de apertura de datos en las entidades públicas en los procesos que son transversales a toda organización pública: procesos de </a:t>
            </a:r>
            <a:r>
              <a:rPr lang="es-ES" sz="1600" b="1" dirty="0" err="1">
                <a:latin typeface="+mn-lt"/>
              </a:rPr>
              <a:t>presupuestación</a:t>
            </a:r>
            <a:r>
              <a:rPr lang="es-ES" sz="1600" b="1" dirty="0">
                <a:latin typeface="+mn-lt"/>
              </a:rPr>
              <a:t> (elaboración, programación, seguimiento, ejecución, evaluación, control), contratación, recursos humanos, precios de bienes y servicios, estadísticas, estudios, informes, mapas, etc.</a:t>
            </a:r>
          </a:p>
          <a:p>
            <a:pPr>
              <a:defRPr/>
            </a:pPr>
            <a:endParaRPr lang="es-ES" dirty="0"/>
          </a:p>
        </p:txBody>
      </p:sp>
      <p:sp>
        <p:nvSpPr>
          <p:cNvPr id="40" name="39 Rectángulo redondeado">
            <a:hlinkClick r:id="rId7" action="ppaction://hlinksldjump"/>
          </p:cNvPr>
          <p:cNvSpPr/>
          <p:nvPr/>
        </p:nvSpPr>
        <p:spPr>
          <a:xfrm>
            <a:off x="6858016" y="6143644"/>
            <a:ext cx="1785939" cy="500063"/>
          </a:xfrm>
          <a:prstGeom prst="roundRect">
            <a:avLst/>
          </a:prstGeom>
          <a:solidFill>
            <a:srgbClr val="80008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1400" b="1" dirty="0">
                <a:solidFill>
                  <a:schemeClr val="tx1"/>
                </a:solidFill>
                <a:hlinkClick r:id="rId8" action="ppaction://hlinkpres?slideindex=1&amp;slidetitle="/>
              </a:rPr>
              <a:t>Menú Principal</a:t>
            </a:r>
            <a:endParaRPr lang="es-ES" sz="1400" b="1" dirty="0">
              <a:solidFill>
                <a:schemeClr val="tx1"/>
              </a:solidFill>
            </a:endParaRPr>
          </a:p>
        </p:txBody>
      </p:sp>
      <p:sp>
        <p:nvSpPr>
          <p:cNvPr id="41" name="40 CuadroTexto"/>
          <p:cNvSpPr txBox="1">
            <a:spLocks noChangeArrowheads="1"/>
          </p:cNvSpPr>
          <p:nvPr/>
        </p:nvSpPr>
        <p:spPr bwMode="auto">
          <a:xfrm>
            <a:off x="0" y="404813"/>
            <a:ext cx="6876256" cy="523220"/>
          </a:xfrm>
          <a:prstGeom prst="rect">
            <a:avLst/>
          </a:prstGeom>
          <a:solidFill>
            <a:srgbClr val="800080"/>
          </a:solidFill>
          <a:ln w="9525">
            <a:noFill/>
            <a:miter lim="800000"/>
            <a:headEnd/>
            <a:tailEnd/>
          </a:ln>
        </p:spPr>
        <p:txBody>
          <a:bodyPr wrap="square">
            <a:spAutoFit/>
          </a:bodyPr>
          <a:lstStyle/>
          <a:p>
            <a:r>
              <a:rPr lang="es-ES" sz="2800" dirty="0" smtClean="0">
                <a:solidFill>
                  <a:schemeClr val="bg1"/>
                </a:solidFill>
                <a:latin typeface="Calibri" pitchFamily="34" charset="0"/>
              </a:rPr>
              <a:t>2.3.2. RESULTADOS ENTIDADES  </a:t>
            </a:r>
            <a:r>
              <a:rPr lang="es-ES" sz="2800" dirty="0">
                <a:solidFill>
                  <a:schemeClr val="bg1"/>
                </a:solidFill>
                <a:latin typeface="Calibri" pitchFamily="34" charset="0"/>
              </a:rPr>
              <a:t>NACIONALES</a:t>
            </a:r>
          </a:p>
        </p:txBody>
      </p:sp>
      <p:grpSp>
        <p:nvGrpSpPr>
          <p:cNvPr id="44" name="50 Grupo"/>
          <p:cNvGrpSpPr/>
          <p:nvPr/>
        </p:nvGrpSpPr>
        <p:grpSpPr>
          <a:xfrm>
            <a:off x="4786314" y="1214422"/>
            <a:ext cx="3890142" cy="623610"/>
            <a:chOff x="0" y="0"/>
            <a:chExt cx="5643602" cy="623610"/>
          </a:xfrm>
          <a:solidFill>
            <a:schemeClr val="accent6">
              <a:lumMod val="75000"/>
              <a:alpha val="84000"/>
            </a:schemeClr>
          </a:solidFill>
          <a:scene3d>
            <a:camera prst="orthographicFront"/>
            <a:lightRig rig="sunset" dir="t"/>
          </a:scene3d>
        </p:grpSpPr>
        <p:sp>
          <p:nvSpPr>
            <p:cNvPr id="45" name="44 Rectángulo redondeado"/>
            <p:cNvSpPr/>
            <p:nvPr/>
          </p:nvSpPr>
          <p:spPr>
            <a:xfrm>
              <a:off x="0" y="0"/>
              <a:ext cx="5643602" cy="623610"/>
            </a:xfrm>
            <a:prstGeom prst="roundRect">
              <a:avLst/>
            </a:prstGeom>
            <a:grpFill/>
            <a:sp3d extrusionH="76200" prstMaterial="flat">
              <a:bevelT w="44450" h="25400"/>
              <a:bevelB w="44450"/>
              <a:extrusionClr>
                <a:schemeClr val="bg1"/>
              </a:extrusionClr>
            </a:sp3d>
          </p:spPr>
          <p:style>
            <a:lnRef idx="0">
              <a:schemeClr val="lt1">
                <a:hueOff val="0"/>
                <a:satOff val="0"/>
                <a:lumOff val="0"/>
                <a:alphaOff val="0"/>
              </a:schemeClr>
            </a:lnRef>
            <a:fillRef idx="3">
              <a:schemeClr val="accent5">
                <a:hueOff val="0"/>
                <a:satOff val="0"/>
                <a:lumOff val="0"/>
                <a:alphaOff val="0"/>
              </a:schemeClr>
            </a:fillRef>
            <a:effectRef idx="2">
              <a:schemeClr val="accent5">
                <a:hueOff val="0"/>
                <a:satOff val="0"/>
                <a:lumOff val="0"/>
                <a:alphaOff val="0"/>
              </a:schemeClr>
            </a:effectRef>
            <a:fontRef idx="minor">
              <a:schemeClr val="lt1"/>
            </a:fontRef>
          </p:style>
        </p:sp>
        <p:sp>
          <p:nvSpPr>
            <p:cNvPr id="46" name="45 Rectángulo"/>
            <p:cNvSpPr/>
            <p:nvPr/>
          </p:nvSpPr>
          <p:spPr>
            <a:xfrm>
              <a:off x="30442" y="30442"/>
              <a:ext cx="5582718" cy="562726"/>
            </a:xfrm>
            <a:prstGeom prst="rect">
              <a:avLst/>
            </a:prstGeom>
            <a:grpFill/>
            <a:sp3d extrusionH="76200" prstMaterial="flat">
              <a:bevelT w="44450"/>
              <a:bevelB w="44450"/>
              <a:extrusionClr>
                <a:schemeClr val="bg1"/>
              </a:extrusionClr>
            </a:sp3d>
          </p:spPr>
          <p:style>
            <a:lnRef idx="0">
              <a:scrgbClr r="0" g="0" b="0"/>
            </a:lnRef>
            <a:fillRef idx="0">
              <a:scrgbClr r="0" g="0" b="0"/>
            </a:fillRef>
            <a:effectRef idx="0">
              <a:scrgbClr r="0" g="0" b="0"/>
            </a:effectRef>
            <a:fontRef idx="minor">
              <a:schemeClr val="lt1"/>
            </a:fontRef>
          </p:style>
          <p:txBody>
            <a:bodyPr lIns="99060" tIns="99060" rIns="99060" bIns="99060" spcCol="1270" anchor="ctr"/>
            <a:lstStyle/>
            <a:p>
              <a:pPr algn="ctr" defTabSz="1155700">
                <a:lnSpc>
                  <a:spcPct val="90000"/>
                </a:lnSpc>
                <a:spcAft>
                  <a:spcPct val="35000"/>
                </a:spcAft>
                <a:defRPr/>
              </a:pPr>
              <a:r>
                <a:rPr lang="es-CO" sz="2400" b="1" dirty="0" smtClean="0"/>
                <a:t>2.3.2.10 </a:t>
              </a:r>
              <a:r>
                <a:rPr lang="es-CO" sz="2600" b="1" dirty="0" smtClean="0"/>
                <a:t>Recomendaciones</a:t>
              </a:r>
              <a:endParaRPr lang="es-ES" sz="2600" dirty="0"/>
            </a:p>
          </p:txBody>
        </p:sp>
      </p:gr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3" descr="C:\Users\Lalis\Desktop\a.png"/>
          <p:cNvPicPr>
            <a:picLocks noChangeAspect="1" noChangeArrowheads="1"/>
          </p:cNvPicPr>
          <p:nvPr/>
        </p:nvPicPr>
        <p:blipFill>
          <a:blip r:embed="rId3" cstate="print"/>
          <a:srcRect/>
          <a:stretch>
            <a:fillRect/>
          </a:stretch>
        </p:blipFill>
        <p:spPr bwMode="auto">
          <a:xfrm>
            <a:off x="0" y="0"/>
            <a:ext cx="9144000" cy="6894513"/>
          </a:xfrm>
          <a:prstGeom prst="rect">
            <a:avLst/>
          </a:prstGeom>
          <a:noFill/>
          <a:ln w="9525">
            <a:noFill/>
            <a:miter lim="800000"/>
            <a:headEnd/>
            <a:tailEnd/>
          </a:ln>
        </p:spPr>
      </p:pic>
      <p:pic>
        <p:nvPicPr>
          <p:cNvPr id="8195" name="Picture 2" descr="C:\Users\Lalis\Desktop\Figura.png"/>
          <p:cNvPicPr>
            <a:picLocks noChangeAspect="1" noChangeArrowheads="1"/>
          </p:cNvPicPr>
          <p:nvPr/>
        </p:nvPicPr>
        <p:blipFill>
          <a:blip r:embed="rId4" cstate="print"/>
          <a:srcRect/>
          <a:stretch>
            <a:fillRect/>
          </a:stretch>
        </p:blipFill>
        <p:spPr bwMode="auto">
          <a:xfrm>
            <a:off x="8748713" y="908050"/>
            <a:ext cx="282575" cy="739775"/>
          </a:xfrm>
          <a:prstGeom prst="rect">
            <a:avLst/>
          </a:prstGeom>
          <a:noFill/>
          <a:ln w="9525">
            <a:noFill/>
            <a:miter lim="800000"/>
            <a:headEnd/>
            <a:tailEnd/>
          </a:ln>
        </p:spPr>
      </p:pic>
      <p:pic>
        <p:nvPicPr>
          <p:cNvPr id="8196" name="Picture 2" descr="C:\Users\Lalis\Desktop\Figura.png"/>
          <p:cNvPicPr>
            <a:picLocks noChangeAspect="1" noChangeArrowheads="1"/>
          </p:cNvPicPr>
          <p:nvPr/>
        </p:nvPicPr>
        <p:blipFill>
          <a:blip r:embed="rId4" cstate="print"/>
          <a:srcRect/>
          <a:stretch>
            <a:fillRect/>
          </a:stretch>
        </p:blipFill>
        <p:spPr bwMode="auto">
          <a:xfrm>
            <a:off x="8748713" y="1773238"/>
            <a:ext cx="282575" cy="738187"/>
          </a:xfrm>
          <a:prstGeom prst="rect">
            <a:avLst/>
          </a:prstGeom>
          <a:noFill/>
          <a:ln w="9525">
            <a:noFill/>
            <a:miter lim="800000"/>
            <a:headEnd/>
            <a:tailEnd/>
          </a:ln>
        </p:spPr>
      </p:pic>
      <p:pic>
        <p:nvPicPr>
          <p:cNvPr id="8197" name="Picture 2" descr="C:\Users\Lalis\Desktop\Figura.png"/>
          <p:cNvPicPr>
            <a:picLocks noChangeAspect="1" noChangeArrowheads="1"/>
          </p:cNvPicPr>
          <p:nvPr/>
        </p:nvPicPr>
        <p:blipFill>
          <a:blip r:embed="rId4" cstate="print"/>
          <a:srcRect/>
          <a:stretch>
            <a:fillRect/>
          </a:stretch>
        </p:blipFill>
        <p:spPr bwMode="auto">
          <a:xfrm>
            <a:off x="8753475" y="6073775"/>
            <a:ext cx="282575" cy="739775"/>
          </a:xfrm>
          <a:prstGeom prst="rect">
            <a:avLst/>
          </a:prstGeom>
          <a:noFill/>
          <a:ln w="9525">
            <a:noFill/>
            <a:miter lim="800000"/>
            <a:headEnd/>
            <a:tailEnd/>
          </a:ln>
        </p:spPr>
      </p:pic>
      <p:pic>
        <p:nvPicPr>
          <p:cNvPr id="8198" name="Picture 2" descr="C:\Users\Lalis\Desktop\Figura.png"/>
          <p:cNvPicPr>
            <a:picLocks noChangeAspect="1" noChangeArrowheads="1"/>
          </p:cNvPicPr>
          <p:nvPr/>
        </p:nvPicPr>
        <p:blipFill>
          <a:blip r:embed="rId4" cstate="print"/>
          <a:srcRect/>
          <a:stretch>
            <a:fillRect/>
          </a:stretch>
        </p:blipFill>
        <p:spPr bwMode="auto">
          <a:xfrm>
            <a:off x="8748713" y="2636838"/>
            <a:ext cx="282575" cy="739775"/>
          </a:xfrm>
          <a:prstGeom prst="rect">
            <a:avLst/>
          </a:prstGeom>
          <a:noFill/>
          <a:ln w="9525">
            <a:noFill/>
            <a:miter lim="800000"/>
            <a:headEnd/>
            <a:tailEnd/>
          </a:ln>
        </p:spPr>
      </p:pic>
      <p:pic>
        <p:nvPicPr>
          <p:cNvPr id="8199" name="Picture 2" descr="C:\Users\Lalis\Desktop\Figura.png"/>
          <p:cNvPicPr>
            <a:picLocks noChangeAspect="1" noChangeArrowheads="1"/>
          </p:cNvPicPr>
          <p:nvPr/>
        </p:nvPicPr>
        <p:blipFill>
          <a:blip r:embed="rId4" cstate="print"/>
          <a:srcRect/>
          <a:stretch>
            <a:fillRect/>
          </a:stretch>
        </p:blipFill>
        <p:spPr bwMode="auto">
          <a:xfrm>
            <a:off x="8748713" y="6073775"/>
            <a:ext cx="282575" cy="739775"/>
          </a:xfrm>
          <a:prstGeom prst="rect">
            <a:avLst/>
          </a:prstGeom>
          <a:noFill/>
          <a:ln w="9525">
            <a:noFill/>
            <a:miter lim="800000"/>
            <a:headEnd/>
            <a:tailEnd/>
          </a:ln>
        </p:spPr>
      </p:pic>
      <p:pic>
        <p:nvPicPr>
          <p:cNvPr id="8200" name="Picture 2" descr="C:\Users\Lalis\Desktop\Figura.png"/>
          <p:cNvPicPr>
            <a:picLocks noChangeAspect="1" noChangeArrowheads="1"/>
          </p:cNvPicPr>
          <p:nvPr/>
        </p:nvPicPr>
        <p:blipFill>
          <a:blip r:embed="rId4" cstate="print"/>
          <a:srcRect/>
          <a:stretch>
            <a:fillRect/>
          </a:stretch>
        </p:blipFill>
        <p:spPr bwMode="auto">
          <a:xfrm>
            <a:off x="8748713" y="3500438"/>
            <a:ext cx="282575" cy="739775"/>
          </a:xfrm>
          <a:prstGeom prst="rect">
            <a:avLst/>
          </a:prstGeom>
          <a:noFill/>
          <a:ln w="9525">
            <a:noFill/>
            <a:miter lim="800000"/>
            <a:headEnd/>
            <a:tailEnd/>
          </a:ln>
        </p:spPr>
      </p:pic>
      <p:pic>
        <p:nvPicPr>
          <p:cNvPr id="8201" name="Picture 2" descr="C:\Users\Lalis\Desktop\Figura.png"/>
          <p:cNvPicPr>
            <a:picLocks noChangeAspect="1" noChangeArrowheads="1"/>
          </p:cNvPicPr>
          <p:nvPr/>
        </p:nvPicPr>
        <p:blipFill>
          <a:blip r:embed="rId4" cstate="print"/>
          <a:srcRect/>
          <a:stretch>
            <a:fillRect/>
          </a:stretch>
        </p:blipFill>
        <p:spPr bwMode="auto">
          <a:xfrm>
            <a:off x="8748713" y="6073775"/>
            <a:ext cx="282575" cy="739775"/>
          </a:xfrm>
          <a:prstGeom prst="rect">
            <a:avLst/>
          </a:prstGeom>
          <a:noFill/>
          <a:ln w="9525">
            <a:noFill/>
            <a:miter lim="800000"/>
            <a:headEnd/>
            <a:tailEnd/>
          </a:ln>
        </p:spPr>
      </p:pic>
      <p:pic>
        <p:nvPicPr>
          <p:cNvPr id="8202" name="Picture 2" descr="C:\Users\Lalis\Desktop\Figura.png"/>
          <p:cNvPicPr>
            <a:picLocks noChangeAspect="1" noChangeArrowheads="1"/>
          </p:cNvPicPr>
          <p:nvPr/>
        </p:nvPicPr>
        <p:blipFill>
          <a:blip r:embed="rId4" cstate="print"/>
          <a:srcRect/>
          <a:stretch>
            <a:fillRect/>
          </a:stretch>
        </p:blipFill>
        <p:spPr bwMode="auto">
          <a:xfrm>
            <a:off x="8753475" y="4365625"/>
            <a:ext cx="282575" cy="738188"/>
          </a:xfrm>
          <a:prstGeom prst="rect">
            <a:avLst/>
          </a:prstGeom>
          <a:noFill/>
          <a:ln w="9525">
            <a:noFill/>
            <a:miter lim="800000"/>
            <a:headEnd/>
            <a:tailEnd/>
          </a:ln>
        </p:spPr>
      </p:pic>
      <p:pic>
        <p:nvPicPr>
          <p:cNvPr id="8203" name="Picture 2" descr="C:\Users\Lalis\Desktop\Figura.png"/>
          <p:cNvPicPr>
            <a:picLocks noChangeAspect="1" noChangeArrowheads="1"/>
          </p:cNvPicPr>
          <p:nvPr/>
        </p:nvPicPr>
        <p:blipFill>
          <a:blip r:embed="rId4" cstate="print"/>
          <a:srcRect/>
          <a:stretch>
            <a:fillRect/>
          </a:stretch>
        </p:blipFill>
        <p:spPr bwMode="auto">
          <a:xfrm>
            <a:off x="8748713" y="5229225"/>
            <a:ext cx="282575" cy="739775"/>
          </a:xfrm>
          <a:prstGeom prst="rect">
            <a:avLst/>
          </a:prstGeom>
          <a:noFill/>
          <a:ln w="9525">
            <a:noFill/>
            <a:miter lim="800000"/>
            <a:headEnd/>
            <a:tailEnd/>
          </a:ln>
        </p:spPr>
      </p:pic>
      <p:pic>
        <p:nvPicPr>
          <p:cNvPr id="8204" name="Picture 2" descr="C:\Users\Lalis\Desktop\Figura.png"/>
          <p:cNvPicPr>
            <a:picLocks noChangeAspect="1" noChangeArrowheads="1"/>
          </p:cNvPicPr>
          <p:nvPr/>
        </p:nvPicPr>
        <p:blipFill>
          <a:blip r:embed="rId4" cstate="print"/>
          <a:srcRect/>
          <a:stretch>
            <a:fillRect/>
          </a:stretch>
        </p:blipFill>
        <p:spPr bwMode="auto">
          <a:xfrm>
            <a:off x="8748713" y="6073775"/>
            <a:ext cx="282575" cy="739775"/>
          </a:xfrm>
          <a:prstGeom prst="rect">
            <a:avLst/>
          </a:prstGeom>
          <a:noFill/>
          <a:ln w="9525">
            <a:noFill/>
            <a:miter lim="800000"/>
            <a:headEnd/>
            <a:tailEnd/>
          </a:ln>
        </p:spPr>
      </p:pic>
      <p:pic>
        <p:nvPicPr>
          <p:cNvPr id="8205" name="Picture 2" descr="C:\Users\Lalis\Desktop\Figura.png"/>
          <p:cNvPicPr>
            <a:picLocks noChangeAspect="1" noChangeArrowheads="1"/>
          </p:cNvPicPr>
          <p:nvPr/>
        </p:nvPicPr>
        <p:blipFill>
          <a:blip r:embed="rId4" cstate="print"/>
          <a:srcRect/>
          <a:stretch>
            <a:fillRect/>
          </a:stretch>
        </p:blipFill>
        <p:spPr bwMode="auto">
          <a:xfrm>
            <a:off x="8748713" y="5229225"/>
            <a:ext cx="282575" cy="739775"/>
          </a:xfrm>
          <a:prstGeom prst="rect">
            <a:avLst/>
          </a:prstGeom>
          <a:noFill/>
          <a:ln w="9525">
            <a:noFill/>
            <a:miter lim="800000"/>
            <a:headEnd/>
            <a:tailEnd/>
          </a:ln>
        </p:spPr>
      </p:pic>
      <p:pic>
        <p:nvPicPr>
          <p:cNvPr id="8206" name="Picture 2" descr="C:\Users\Lalis\Desktop\Figura.png"/>
          <p:cNvPicPr>
            <a:picLocks noChangeAspect="1" noChangeArrowheads="1"/>
          </p:cNvPicPr>
          <p:nvPr/>
        </p:nvPicPr>
        <p:blipFill>
          <a:blip r:embed="rId4" cstate="print"/>
          <a:srcRect/>
          <a:stretch>
            <a:fillRect/>
          </a:stretch>
        </p:blipFill>
        <p:spPr bwMode="auto">
          <a:xfrm>
            <a:off x="8748713" y="5229225"/>
            <a:ext cx="282575" cy="739775"/>
          </a:xfrm>
          <a:prstGeom prst="rect">
            <a:avLst/>
          </a:prstGeom>
          <a:noFill/>
          <a:ln w="9525">
            <a:noFill/>
            <a:miter lim="800000"/>
            <a:headEnd/>
            <a:tailEnd/>
          </a:ln>
        </p:spPr>
      </p:pic>
      <p:pic>
        <p:nvPicPr>
          <p:cNvPr id="8207" name="Picture 2" descr="C:\Users\Lalis\Desktop\Figura.png"/>
          <p:cNvPicPr>
            <a:picLocks noChangeAspect="1" noChangeArrowheads="1"/>
          </p:cNvPicPr>
          <p:nvPr/>
        </p:nvPicPr>
        <p:blipFill>
          <a:blip r:embed="rId4" cstate="print"/>
          <a:srcRect/>
          <a:stretch>
            <a:fillRect/>
          </a:stretch>
        </p:blipFill>
        <p:spPr bwMode="auto">
          <a:xfrm>
            <a:off x="8748713" y="4365625"/>
            <a:ext cx="282575" cy="738188"/>
          </a:xfrm>
          <a:prstGeom prst="rect">
            <a:avLst/>
          </a:prstGeom>
          <a:noFill/>
          <a:ln w="9525">
            <a:noFill/>
            <a:miter lim="800000"/>
            <a:headEnd/>
            <a:tailEnd/>
          </a:ln>
        </p:spPr>
      </p:pic>
      <p:pic>
        <p:nvPicPr>
          <p:cNvPr id="8208" name="Picture 2" descr="C:\Users\Lalis\Desktop\Figura.png"/>
          <p:cNvPicPr>
            <a:picLocks noChangeAspect="1" noChangeArrowheads="1"/>
          </p:cNvPicPr>
          <p:nvPr/>
        </p:nvPicPr>
        <p:blipFill>
          <a:blip r:embed="rId4" cstate="print"/>
          <a:srcRect/>
          <a:stretch>
            <a:fillRect/>
          </a:stretch>
        </p:blipFill>
        <p:spPr bwMode="auto">
          <a:xfrm>
            <a:off x="8748713" y="6092825"/>
            <a:ext cx="282575" cy="739775"/>
          </a:xfrm>
          <a:prstGeom prst="rect">
            <a:avLst/>
          </a:prstGeom>
          <a:noFill/>
          <a:ln w="9525">
            <a:noFill/>
            <a:miter lim="800000"/>
            <a:headEnd/>
            <a:tailEnd/>
          </a:ln>
        </p:spPr>
      </p:pic>
      <p:pic>
        <p:nvPicPr>
          <p:cNvPr id="8209" name="Picture 2" descr="C:\Users\Lalis\Desktop\Figura.png"/>
          <p:cNvPicPr>
            <a:picLocks noChangeAspect="1" noChangeArrowheads="1"/>
          </p:cNvPicPr>
          <p:nvPr/>
        </p:nvPicPr>
        <p:blipFill>
          <a:blip r:embed="rId4" cstate="print"/>
          <a:srcRect/>
          <a:stretch>
            <a:fillRect/>
          </a:stretch>
        </p:blipFill>
        <p:spPr bwMode="auto">
          <a:xfrm>
            <a:off x="8748713" y="5229225"/>
            <a:ext cx="282575" cy="739775"/>
          </a:xfrm>
          <a:prstGeom prst="rect">
            <a:avLst/>
          </a:prstGeom>
          <a:noFill/>
          <a:ln w="9525">
            <a:noFill/>
            <a:miter lim="800000"/>
            <a:headEnd/>
            <a:tailEnd/>
          </a:ln>
        </p:spPr>
      </p:pic>
      <p:pic>
        <p:nvPicPr>
          <p:cNvPr id="8210" name="Picture 2" descr="C:\Users\Lalis\Desktop\Figura.png"/>
          <p:cNvPicPr>
            <a:picLocks noChangeAspect="1" noChangeArrowheads="1"/>
          </p:cNvPicPr>
          <p:nvPr/>
        </p:nvPicPr>
        <p:blipFill>
          <a:blip r:embed="rId4" cstate="print"/>
          <a:srcRect/>
          <a:stretch>
            <a:fillRect/>
          </a:stretch>
        </p:blipFill>
        <p:spPr bwMode="auto">
          <a:xfrm>
            <a:off x="8748713" y="4365625"/>
            <a:ext cx="282575" cy="738188"/>
          </a:xfrm>
          <a:prstGeom prst="rect">
            <a:avLst/>
          </a:prstGeom>
          <a:noFill/>
          <a:ln w="9525">
            <a:noFill/>
            <a:miter lim="800000"/>
            <a:headEnd/>
            <a:tailEnd/>
          </a:ln>
        </p:spPr>
      </p:pic>
      <p:pic>
        <p:nvPicPr>
          <p:cNvPr id="8211" name="Picture 2" descr="C:\Users\Lalis\Desktop\Figura.png"/>
          <p:cNvPicPr>
            <a:picLocks noChangeAspect="1" noChangeArrowheads="1"/>
          </p:cNvPicPr>
          <p:nvPr/>
        </p:nvPicPr>
        <p:blipFill>
          <a:blip r:embed="rId4" cstate="print"/>
          <a:srcRect/>
          <a:stretch>
            <a:fillRect/>
          </a:stretch>
        </p:blipFill>
        <p:spPr bwMode="auto">
          <a:xfrm>
            <a:off x="8748713" y="3500438"/>
            <a:ext cx="282575" cy="739775"/>
          </a:xfrm>
          <a:prstGeom prst="rect">
            <a:avLst/>
          </a:prstGeom>
          <a:noFill/>
          <a:ln w="9525">
            <a:noFill/>
            <a:miter lim="800000"/>
            <a:headEnd/>
            <a:tailEnd/>
          </a:ln>
        </p:spPr>
      </p:pic>
      <p:pic>
        <p:nvPicPr>
          <p:cNvPr id="8212" name="Picture 2" descr="C:\Users\Lalis\Desktop\Figura.png"/>
          <p:cNvPicPr>
            <a:picLocks noChangeAspect="1" noChangeArrowheads="1"/>
          </p:cNvPicPr>
          <p:nvPr/>
        </p:nvPicPr>
        <p:blipFill>
          <a:blip r:embed="rId4" cstate="print"/>
          <a:srcRect/>
          <a:stretch>
            <a:fillRect/>
          </a:stretch>
        </p:blipFill>
        <p:spPr bwMode="auto">
          <a:xfrm>
            <a:off x="8748713" y="3500438"/>
            <a:ext cx="282575" cy="739775"/>
          </a:xfrm>
          <a:prstGeom prst="rect">
            <a:avLst/>
          </a:prstGeom>
          <a:noFill/>
          <a:ln w="9525">
            <a:noFill/>
            <a:miter lim="800000"/>
            <a:headEnd/>
            <a:tailEnd/>
          </a:ln>
        </p:spPr>
      </p:pic>
      <p:pic>
        <p:nvPicPr>
          <p:cNvPr id="8213" name="Picture 2" descr="C:\Users\Lalis\Desktop\Figura.png"/>
          <p:cNvPicPr>
            <a:picLocks noChangeAspect="1" noChangeArrowheads="1"/>
          </p:cNvPicPr>
          <p:nvPr/>
        </p:nvPicPr>
        <p:blipFill>
          <a:blip r:embed="rId4" cstate="print"/>
          <a:srcRect/>
          <a:stretch>
            <a:fillRect/>
          </a:stretch>
        </p:blipFill>
        <p:spPr bwMode="auto">
          <a:xfrm>
            <a:off x="8748713" y="2636838"/>
            <a:ext cx="282575" cy="739775"/>
          </a:xfrm>
          <a:prstGeom prst="rect">
            <a:avLst/>
          </a:prstGeom>
          <a:noFill/>
          <a:ln w="9525">
            <a:noFill/>
            <a:miter lim="800000"/>
            <a:headEnd/>
            <a:tailEnd/>
          </a:ln>
        </p:spPr>
      </p:pic>
      <p:pic>
        <p:nvPicPr>
          <p:cNvPr id="8214" name="Picture 2" descr="C:\Users\Lalis\Desktop\Figura.png"/>
          <p:cNvPicPr>
            <a:picLocks noChangeAspect="1" noChangeArrowheads="1"/>
          </p:cNvPicPr>
          <p:nvPr/>
        </p:nvPicPr>
        <p:blipFill>
          <a:blip r:embed="rId4" cstate="print"/>
          <a:srcRect/>
          <a:stretch>
            <a:fillRect/>
          </a:stretch>
        </p:blipFill>
        <p:spPr bwMode="auto">
          <a:xfrm>
            <a:off x="8748713" y="6092825"/>
            <a:ext cx="282575" cy="739775"/>
          </a:xfrm>
          <a:prstGeom prst="rect">
            <a:avLst/>
          </a:prstGeom>
          <a:noFill/>
          <a:ln w="9525">
            <a:noFill/>
            <a:miter lim="800000"/>
            <a:headEnd/>
            <a:tailEnd/>
          </a:ln>
        </p:spPr>
      </p:pic>
      <p:pic>
        <p:nvPicPr>
          <p:cNvPr id="8215" name="Picture 2" descr="C:\Users\Lalis\Desktop\Figura.png"/>
          <p:cNvPicPr>
            <a:picLocks noChangeAspect="1" noChangeArrowheads="1"/>
          </p:cNvPicPr>
          <p:nvPr/>
        </p:nvPicPr>
        <p:blipFill>
          <a:blip r:embed="rId4" cstate="print"/>
          <a:srcRect/>
          <a:stretch>
            <a:fillRect/>
          </a:stretch>
        </p:blipFill>
        <p:spPr bwMode="auto">
          <a:xfrm>
            <a:off x="8748713" y="1773238"/>
            <a:ext cx="282575" cy="738187"/>
          </a:xfrm>
          <a:prstGeom prst="rect">
            <a:avLst/>
          </a:prstGeom>
          <a:noFill/>
          <a:ln w="9525">
            <a:noFill/>
            <a:miter lim="800000"/>
            <a:headEnd/>
            <a:tailEnd/>
          </a:ln>
        </p:spPr>
      </p:pic>
      <p:pic>
        <p:nvPicPr>
          <p:cNvPr id="8216" name="Picture 2" descr="C:\Users\Lalis\Desktop\Figura.png"/>
          <p:cNvPicPr>
            <a:picLocks noChangeAspect="1" noChangeArrowheads="1"/>
          </p:cNvPicPr>
          <p:nvPr/>
        </p:nvPicPr>
        <p:blipFill>
          <a:blip r:embed="rId4" cstate="print"/>
          <a:srcRect/>
          <a:stretch>
            <a:fillRect/>
          </a:stretch>
        </p:blipFill>
        <p:spPr bwMode="auto">
          <a:xfrm>
            <a:off x="8748713" y="4365625"/>
            <a:ext cx="282575" cy="738188"/>
          </a:xfrm>
          <a:prstGeom prst="rect">
            <a:avLst/>
          </a:prstGeom>
          <a:noFill/>
          <a:ln w="9525">
            <a:noFill/>
            <a:miter lim="800000"/>
            <a:headEnd/>
            <a:tailEnd/>
          </a:ln>
        </p:spPr>
      </p:pic>
      <p:sp>
        <p:nvSpPr>
          <p:cNvPr id="38" name="37 Rectángulo"/>
          <p:cNvSpPr/>
          <p:nvPr/>
        </p:nvSpPr>
        <p:spPr>
          <a:xfrm>
            <a:off x="107950" y="6021388"/>
            <a:ext cx="395288" cy="18891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39" name="38 Rectángulo"/>
          <p:cNvSpPr/>
          <p:nvPr/>
        </p:nvSpPr>
        <p:spPr>
          <a:xfrm>
            <a:off x="107950" y="6308725"/>
            <a:ext cx="395288" cy="188913"/>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2" name="41 Rectángulo"/>
          <p:cNvSpPr/>
          <p:nvPr/>
        </p:nvSpPr>
        <p:spPr>
          <a:xfrm>
            <a:off x="107950" y="6624638"/>
            <a:ext cx="395288" cy="188912"/>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34" name="33 Rectángulo redondeado"/>
          <p:cNvSpPr/>
          <p:nvPr/>
        </p:nvSpPr>
        <p:spPr>
          <a:xfrm>
            <a:off x="4929188" y="2428875"/>
            <a:ext cx="3429000" cy="4000500"/>
          </a:xfrm>
          <a:prstGeom prst="roundRect">
            <a:avLst/>
          </a:prstGeom>
          <a:noFill/>
          <a:ln>
            <a:solidFill>
              <a:srgbClr val="99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35" name="34 CuadroTexto"/>
          <p:cNvSpPr txBox="1"/>
          <p:nvPr/>
        </p:nvSpPr>
        <p:spPr>
          <a:xfrm>
            <a:off x="785813" y="2062163"/>
            <a:ext cx="3286125" cy="2062162"/>
          </a:xfrm>
          <a:prstGeom prst="rect">
            <a:avLst/>
          </a:prstGeom>
          <a:noFill/>
        </p:spPr>
        <p:txBody>
          <a:bodyPr>
            <a:spAutoFit/>
          </a:bodyPr>
          <a:lstStyle/>
          <a:p>
            <a:pPr>
              <a:defRPr/>
            </a:pPr>
            <a:r>
              <a:rPr lang="es-ES" sz="1600" b="1" dirty="0">
                <a:latin typeface="+mn-lt"/>
              </a:rPr>
              <a:t>Las entidades no cumplen un rol exclusivo como demandante, oferente o generadora de valor agregado a los datos. Algunas entidades cumplen un doble rol y en algunas ocasiones cumplen los tres roles. </a:t>
            </a:r>
          </a:p>
          <a:p>
            <a:pPr>
              <a:defRPr/>
            </a:pPr>
            <a:r>
              <a:rPr lang="es-CO" sz="1600" b="1" dirty="0">
                <a:latin typeface="+mn-lt"/>
              </a:rPr>
              <a:t>  </a:t>
            </a:r>
            <a:endParaRPr lang="es-ES" sz="1600" b="1" dirty="0">
              <a:latin typeface="+mn-lt"/>
            </a:endParaRPr>
          </a:p>
        </p:txBody>
      </p:sp>
      <p:sp>
        <p:nvSpPr>
          <p:cNvPr id="36" name="35 Rectángulo redondeado"/>
          <p:cNvSpPr/>
          <p:nvPr/>
        </p:nvSpPr>
        <p:spPr>
          <a:xfrm>
            <a:off x="795338" y="2000250"/>
            <a:ext cx="3429000" cy="2214563"/>
          </a:xfrm>
          <a:prstGeom prst="roundRect">
            <a:avLst/>
          </a:prstGeom>
          <a:noFill/>
          <a:ln>
            <a:solidFill>
              <a:srgbClr val="99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37" name="36 CuadroTexto"/>
          <p:cNvSpPr txBox="1"/>
          <p:nvPr/>
        </p:nvSpPr>
        <p:spPr>
          <a:xfrm>
            <a:off x="5143500" y="2755900"/>
            <a:ext cx="3000375" cy="3816350"/>
          </a:xfrm>
          <a:prstGeom prst="rect">
            <a:avLst/>
          </a:prstGeom>
          <a:noFill/>
        </p:spPr>
        <p:txBody>
          <a:bodyPr>
            <a:spAutoFit/>
          </a:bodyPr>
          <a:lstStyle/>
          <a:p>
            <a:pPr>
              <a:defRPr/>
            </a:pPr>
            <a:r>
              <a:rPr lang="es-ES" sz="1600" b="1" dirty="0">
                <a:latin typeface="+mn-lt"/>
              </a:rPr>
              <a:t>En el total de roles que cumplen</a:t>
            </a:r>
          </a:p>
          <a:p>
            <a:pPr>
              <a:defRPr/>
            </a:pPr>
            <a:r>
              <a:rPr lang="es-ES" sz="1600" b="1" dirty="0">
                <a:latin typeface="+mn-lt"/>
              </a:rPr>
              <a:t> las entidades predominan los</a:t>
            </a:r>
          </a:p>
          <a:p>
            <a:pPr>
              <a:defRPr/>
            </a:pPr>
            <a:r>
              <a:rPr lang="es-ES" sz="1600" b="1" dirty="0">
                <a:latin typeface="+mn-lt"/>
              </a:rPr>
              <a:t> roles como demandante y</a:t>
            </a:r>
          </a:p>
          <a:p>
            <a:pPr>
              <a:defRPr/>
            </a:pPr>
            <a:r>
              <a:rPr lang="es-ES" sz="1600" b="1" dirty="0">
                <a:latin typeface="+mn-lt"/>
              </a:rPr>
              <a:t> oferente de datos y en menor</a:t>
            </a:r>
          </a:p>
          <a:p>
            <a:pPr>
              <a:defRPr/>
            </a:pPr>
            <a:r>
              <a:rPr lang="es-ES" sz="1600" b="1" dirty="0">
                <a:latin typeface="+mn-lt"/>
              </a:rPr>
              <a:t> medida el rol de generadoras </a:t>
            </a:r>
          </a:p>
          <a:p>
            <a:pPr>
              <a:defRPr/>
            </a:pPr>
            <a:r>
              <a:rPr lang="es-ES" sz="1600" b="1" dirty="0">
                <a:latin typeface="+mn-lt"/>
              </a:rPr>
              <a:t>de valor agregado a los datos.</a:t>
            </a:r>
          </a:p>
          <a:p>
            <a:pPr>
              <a:defRPr/>
            </a:pPr>
            <a:endParaRPr lang="es-ES" sz="1600" b="1" dirty="0">
              <a:latin typeface="+mn-lt"/>
            </a:endParaRPr>
          </a:p>
          <a:p>
            <a:pPr>
              <a:defRPr/>
            </a:pPr>
            <a:r>
              <a:rPr lang="es-ES" sz="1600" b="1" dirty="0">
                <a:latin typeface="+mn-lt"/>
              </a:rPr>
              <a:t>Hay percepción en buena </a:t>
            </a:r>
          </a:p>
          <a:p>
            <a:pPr>
              <a:defRPr/>
            </a:pPr>
            <a:r>
              <a:rPr lang="es-ES" sz="1600" b="1" dirty="0">
                <a:latin typeface="+mn-lt"/>
              </a:rPr>
              <a:t>parte de los entrevistados de </a:t>
            </a:r>
          </a:p>
          <a:p>
            <a:pPr>
              <a:defRPr/>
            </a:pPr>
            <a:r>
              <a:rPr lang="es-ES" sz="1600" b="1" dirty="0">
                <a:latin typeface="+mn-lt"/>
              </a:rPr>
              <a:t>que si se es generador u </a:t>
            </a:r>
          </a:p>
          <a:p>
            <a:pPr>
              <a:defRPr/>
            </a:pPr>
            <a:r>
              <a:rPr lang="es-ES" sz="1600" b="1" dirty="0">
                <a:latin typeface="+mn-lt"/>
              </a:rPr>
              <a:t>oferente de datos, o por no ser</a:t>
            </a:r>
          </a:p>
          <a:p>
            <a:pPr>
              <a:defRPr/>
            </a:pPr>
            <a:r>
              <a:rPr lang="es-ES" sz="1600" b="1" dirty="0">
                <a:latin typeface="+mn-lt"/>
              </a:rPr>
              <a:t> parte de una cadena de </a:t>
            </a:r>
          </a:p>
          <a:p>
            <a:pPr>
              <a:defRPr/>
            </a:pPr>
            <a:r>
              <a:rPr lang="es-ES" sz="1600" b="1" dirty="0">
                <a:latin typeface="+mn-lt"/>
              </a:rPr>
              <a:t>trámites no se necesitan </a:t>
            </a:r>
          </a:p>
          <a:p>
            <a:pPr>
              <a:defRPr/>
            </a:pPr>
            <a:r>
              <a:rPr lang="es-ES" sz="1600" b="1" dirty="0">
                <a:latin typeface="+mn-lt"/>
              </a:rPr>
              <a:t>datos de las demás entidades.</a:t>
            </a:r>
          </a:p>
          <a:p>
            <a:pPr>
              <a:defRPr/>
            </a:pPr>
            <a:endParaRPr lang="es-ES" b="1" dirty="0">
              <a:latin typeface="+mn-lt"/>
            </a:endParaRPr>
          </a:p>
        </p:txBody>
      </p:sp>
      <p:graphicFrame>
        <p:nvGraphicFramePr>
          <p:cNvPr id="43" name="42 Diagrama"/>
          <p:cNvGraphicFramePr/>
          <p:nvPr/>
        </p:nvGraphicFramePr>
        <p:xfrm>
          <a:off x="2857488" y="1214422"/>
          <a:ext cx="3929090" cy="57150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8226" name="il_fi" descr="http://www.muycomputerpro.com/files/HIDDEN_264_11833_FOTO_integracion-datos.jpg"/>
          <p:cNvPicPr>
            <a:picLocks noChangeAspect="1" noChangeArrowheads="1"/>
          </p:cNvPicPr>
          <p:nvPr/>
        </p:nvPicPr>
        <p:blipFill>
          <a:blip r:embed="rId10" cstate="print"/>
          <a:srcRect/>
          <a:stretch>
            <a:fillRect/>
          </a:stretch>
        </p:blipFill>
        <p:spPr bwMode="auto">
          <a:xfrm>
            <a:off x="785813" y="4429125"/>
            <a:ext cx="3476625" cy="2106613"/>
          </a:xfrm>
          <a:prstGeom prst="rect">
            <a:avLst/>
          </a:prstGeom>
          <a:noFill/>
          <a:ln w="9525">
            <a:noFill/>
            <a:miter lim="800000"/>
            <a:headEnd/>
            <a:tailEnd/>
          </a:ln>
        </p:spPr>
      </p:pic>
      <p:sp>
        <p:nvSpPr>
          <p:cNvPr id="40" name="40 CuadroTexto"/>
          <p:cNvSpPr txBox="1">
            <a:spLocks noChangeArrowheads="1"/>
          </p:cNvSpPr>
          <p:nvPr/>
        </p:nvSpPr>
        <p:spPr bwMode="auto">
          <a:xfrm>
            <a:off x="0" y="404813"/>
            <a:ext cx="6876256" cy="523220"/>
          </a:xfrm>
          <a:prstGeom prst="rect">
            <a:avLst/>
          </a:prstGeom>
          <a:solidFill>
            <a:srgbClr val="800080"/>
          </a:solidFill>
          <a:ln w="9525">
            <a:noFill/>
            <a:miter lim="800000"/>
            <a:headEnd/>
            <a:tailEnd/>
          </a:ln>
        </p:spPr>
        <p:txBody>
          <a:bodyPr wrap="square">
            <a:spAutoFit/>
          </a:bodyPr>
          <a:lstStyle/>
          <a:p>
            <a:r>
              <a:rPr lang="es-ES" sz="2800" dirty="0" smtClean="0">
                <a:solidFill>
                  <a:schemeClr val="bg1"/>
                </a:solidFill>
                <a:latin typeface="Calibri" pitchFamily="34" charset="0"/>
              </a:rPr>
              <a:t>2.3.2. RESULTADOS ENTIDADES  </a:t>
            </a:r>
            <a:r>
              <a:rPr lang="es-ES" sz="2800" dirty="0">
                <a:solidFill>
                  <a:schemeClr val="bg1"/>
                </a:solidFill>
                <a:latin typeface="Calibri" pitchFamily="34" charset="0"/>
              </a:rPr>
              <a:t>NACIONALES</a:t>
            </a: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Users\Lalis\Desktop\Figura.png"/>
          <p:cNvPicPr>
            <a:picLocks noChangeAspect="1" noChangeArrowheads="1"/>
          </p:cNvPicPr>
          <p:nvPr/>
        </p:nvPicPr>
        <p:blipFill>
          <a:blip r:embed="rId3" cstate="print"/>
          <a:srcRect/>
          <a:stretch>
            <a:fillRect/>
          </a:stretch>
        </p:blipFill>
        <p:spPr bwMode="auto">
          <a:xfrm>
            <a:off x="8748713" y="908050"/>
            <a:ext cx="282575" cy="739775"/>
          </a:xfrm>
          <a:prstGeom prst="rect">
            <a:avLst/>
          </a:prstGeom>
          <a:noFill/>
          <a:ln w="9525">
            <a:noFill/>
            <a:miter lim="800000"/>
            <a:headEnd/>
            <a:tailEnd/>
          </a:ln>
        </p:spPr>
      </p:pic>
      <p:pic>
        <p:nvPicPr>
          <p:cNvPr id="9219" name="Picture 2" descr="C:\Users\Lalis\Desktop\Figura.png"/>
          <p:cNvPicPr>
            <a:picLocks noChangeAspect="1" noChangeArrowheads="1"/>
          </p:cNvPicPr>
          <p:nvPr/>
        </p:nvPicPr>
        <p:blipFill>
          <a:blip r:embed="rId3" cstate="print"/>
          <a:srcRect/>
          <a:stretch>
            <a:fillRect/>
          </a:stretch>
        </p:blipFill>
        <p:spPr bwMode="auto">
          <a:xfrm>
            <a:off x="8748713" y="1773238"/>
            <a:ext cx="282575" cy="738187"/>
          </a:xfrm>
          <a:prstGeom prst="rect">
            <a:avLst/>
          </a:prstGeom>
          <a:noFill/>
          <a:ln w="9525">
            <a:noFill/>
            <a:miter lim="800000"/>
            <a:headEnd/>
            <a:tailEnd/>
          </a:ln>
        </p:spPr>
      </p:pic>
      <p:pic>
        <p:nvPicPr>
          <p:cNvPr id="9220" name="Picture 2" descr="C:\Users\Lalis\Desktop\Figura.png"/>
          <p:cNvPicPr>
            <a:picLocks noChangeAspect="1" noChangeArrowheads="1"/>
          </p:cNvPicPr>
          <p:nvPr/>
        </p:nvPicPr>
        <p:blipFill>
          <a:blip r:embed="rId3" cstate="print"/>
          <a:srcRect/>
          <a:stretch>
            <a:fillRect/>
          </a:stretch>
        </p:blipFill>
        <p:spPr bwMode="auto">
          <a:xfrm>
            <a:off x="8753475" y="6073775"/>
            <a:ext cx="282575" cy="739775"/>
          </a:xfrm>
          <a:prstGeom prst="rect">
            <a:avLst/>
          </a:prstGeom>
          <a:noFill/>
          <a:ln w="9525">
            <a:noFill/>
            <a:miter lim="800000"/>
            <a:headEnd/>
            <a:tailEnd/>
          </a:ln>
        </p:spPr>
      </p:pic>
      <p:pic>
        <p:nvPicPr>
          <p:cNvPr id="9221" name="Picture 2" descr="C:\Users\Lalis\Desktop\Figura.png"/>
          <p:cNvPicPr>
            <a:picLocks noChangeAspect="1" noChangeArrowheads="1"/>
          </p:cNvPicPr>
          <p:nvPr/>
        </p:nvPicPr>
        <p:blipFill>
          <a:blip r:embed="rId3" cstate="print"/>
          <a:srcRect/>
          <a:stretch>
            <a:fillRect/>
          </a:stretch>
        </p:blipFill>
        <p:spPr bwMode="auto">
          <a:xfrm>
            <a:off x="8748713" y="2636838"/>
            <a:ext cx="282575" cy="739775"/>
          </a:xfrm>
          <a:prstGeom prst="rect">
            <a:avLst/>
          </a:prstGeom>
          <a:noFill/>
          <a:ln w="9525">
            <a:noFill/>
            <a:miter lim="800000"/>
            <a:headEnd/>
            <a:tailEnd/>
          </a:ln>
        </p:spPr>
      </p:pic>
      <p:pic>
        <p:nvPicPr>
          <p:cNvPr id="9222" name="Picture 2" descr="C:\Users\Lalis\Desktop\Figura.png"/>
          <p:cNvPicPr>
            <a:picLocks noChangeAspect="1" noChangeArrowheads="1"/>
          </p:cNvPicPr>
          <p:nvPr/>
        </p:nvPicPr>
        <p:blipFill>
          <a:blip r:embed="rId3" cstate="print"/>
          <a:srcRect/>
          <a:stretch>
            <a:fillRect/>
          </a:stretch>
        </p:blipFill>
        <p:spPr bwMode="auto">
          <a:xfrm>
            <a:off x="8748713" y="6073775"/>
            <a:ext cx="282575" cy="739775"/>
          </a:xfrm>
          <a:prstGeom prst="rect">
            <a:avLst/>
          </a:prstGeom>
          <a:noFill/>
          <a:ln w="9525">
            <a:noFill/>
            <a:miter lim="800000"/>
            <a:headEnd/>
            <a:tailEnd/>
          </a:ln>
        </p:spPr>
      </p:pic>
      <p:pic>
        <p:nvPicPr>
          <p:cNvPr id="9223" name="Picture 2" descr="C:\Users\Lalis\Desktop\Figura.png"/>
          <p:cNvPicPr>
            <a:picLocks noChangeAspect="1" noChangeArrowheads="1"/>
          </p:cNvPicPr>
          <p:nvPr/>
        </p:nvPicPr>
        <p:blipFill>
          <a:blip r:embed="rId3" cstate="print"/>
          <a:srcRect/>
          <a:stretch>
            <a:fillRect/>
          </a:stretch>
        </p:blipFill>
        <p:spPr bwMode="auto">
          <a:xfrm>
            <a:off x="8748713" y="3500438"/>
            <a:ext cx="282575" cy="739775"/>
          </a:xfrm>
          <a:prstGeom prst="rect">
            <a:avLst/>
          </a:prstGeom>
          <a:noFill/>
          <a:ln w="9525">
            <a:noFill/>
            <a:miter lim="800000"/>
            <a:headEnd/>
            <a:tailEnd/>
          </a:ln>
        </p:spPr>
      </p:pic>
      <p:pic>
        <p:nvPicPr>
          <p:cNvPr id="9224" name="Picture 2" descr="C:\Users\Lalis\Desktop\Figura.png"/>
          <p:cNvPicPr>
            <a:picLocks noChangeAspect="1" noChangeArrowheads="1"/>
          </p:cNvPicPr>
          <p:nvPr/>
        </p:nvPicPr>
        <p:blipFill>
          <a:blip r:embed="rId3" cstate="print"/>
          <a:srcRect/>
          <a:stretch>
            <a:fillRect/>
          </a:stretch>
        </p:blipFill>
        <p:spPr bwMode="auto">
          <a:xfrm>
            <a:off x="8748713" y="6073775"/>
            <a:ext cx="282575" cy="739775"/>
          </a:xfrm>
          <a:prstGeom prst="rect">
            <a:avLst/>
          </a:prstGeom>
          <a:noFill/>
          <a:ln w="9525">
            <a:noFill/>
            <a:miter lim="800000"/>
            <a:headEnd/>
            <a:tailEnd/>
          </a:ln>
        </p:spPr>
      </p:pic>
      <p:pic>
        <p:nvPicPr>
          <p:cNvPr id="9225" name="Picture 2" descr="C:\Users\Lalis\Desktop\Figura.png"/>
          <p:cNvPicPr>
            <a:picLocks noChangeAspect="1" noChangeArrowheads="1"/>
          </p:cNvPicPr>
          <p:nvPr/>
        </p:nvPicPr>
        <p:blipFill>
          <a:blip r:embed="rId3" cstate="print"/>
          <a:srcRect/>
          <a:stretch>
            <a:fillRect/>
          </a:stretch>
        </p:blipFill>
        <p:spPr bwMode="auto">
          <a:xfrm>
            <a:off x="8753475" y="4365625"/>
            <a:ext cx="282575" cy="738188"/>
          </a:xfrm>
          <a:prstGeom prst="rect">
            <a:avLst/>
          </a:prstGeom>
          <a:noFill/>
          <a:ln w="9525">
            <a:noFill/>
            <a:miter lim="800000"/>
            <a:headEnd/>
            <a:tailEnd/>
          </a:ln>
        </p:spPr>
      </p:pic>
      <p:pic>
        <p:nvPicPr>
          <p:cNvPr id="9226" name="Picture 2" descr="C:\Users\Lalis\Desktop\Figura.png"/>
          <p:cNvPicPr>
            <a:picLocks noChangeAspect="1" noChangeArrowheads="1"/>
          </p:cNvPicPr>
          <p:nvPr/>
        </p:nvPicPr>
        <p:blipFill>
          <a:blip r:embed="rId3" cstate="print"/>
          <a:srcRect/>
          <a:stretch>
            <a:fillRect/>
          </a:stretch>
        </p:blipFill>
        <p:spPr bwMode="auto">
          <a:xfrm>
            <a:off x="8748713" y="5229225"/>
            <a:ext cx="282575" cy="739775"/>
          </a:xfrm>
          <a:prstGeom prst="rect">
            <a:avLst/>
          </a:prstGeom>
          <a:noFill/>
          <a:ln w="9525">
            <a:noFill/>
            <a:miter lim="800000"/>
            <a:headEnd/>
            <a:tailEnd/>
          </a:ln>
        </p:spPr>
      </p:pic>
      <p:pic>
        <p:nvPicPr>
          <p:cNvPr id="9227" name="Picture 2" descr="C:\Users\Lalis\Desktop\Figura.png"/>
          <p:cNvPicPr>
            <a:picLocks noChangeAspect="1" noChangeArrowheads="1"/>
          </p:cNvPicPr>
          <p:nvPr/>
        </p:nvPicPr>
        <p:blipFill>
          <a:blip r:embed="rId3" cstate="print"/>
          <a:srcRect/>
          <a:stretch>
            <a:fillRect/>
          </a:stretch>
        </p:blipFill>
        <p:spPr bwMode="auto">
          <a:xfrm>
            <a:off x="8748713" y="6073775"/>
            <a:ext cx="282575" cy="739775"/>
          </a:xfrm>
          <a:prstGeom prst="rect">
            <a:avLst/>
          </a:prstGeom>
          <a:noFill/>
          <a:ln w="9525">
            <a:noFill/>
            <a:miter lim="800000"/>
            <a:headEnd/>
            <a:tailEnd/>
          </a:ln>
        </p:spPr>
      </p:pic>
      <p:pic>
        <p:nvPicPr>
          <p:cNvPr id="9228" name="Picture 2" descr="C:\Users\Lalis\Desktop\Figura.png"/>
          <p:cNvPicPr>
            <a:picLocks noChangeAspect="1" noChangeArrowheads="1"/>
          </p:cNvPicPr>
          <p:nvPr/>
        </p:nvPicPr>
        <p:blipFill>
          <a:blip r:embed="rId3" cstate="print"/>
          <a:srcRect/>
          <a:stretch>
            <a:fillRect/>
          </a:stretch>
        </p:blipFill>
        <p:spPr bwMode="auto">
          <a:xfrm>
            <a:off x="8748713" y="5229225"/>
            <a:ext cx="282575" cy="739775"/>
          </a:xfrm>
          <a:prstGeom prst="rect">
            <a:avLst/>
          </a:prstGeom>
          <a:noFill/>
          <a:ln w="9525">
            <a:noFill/>
            <a:miter lim="800000"/>
            <a:headEnd/>
            <a:tailEnd/>
          </a:ln>
        </p:spPr>
      </p:pic>
      <p:pic>
        <p:nvPicPr>
          <p:cNvPr id="9229" name="Picture 2" descr="C:\Users\Lalis\Desktop\Figura.png"/>
          <p:cNvPicPr>
            <a:picLocks noChangeAspect="1" noChangeArrowheads="1"/>
          </p:cNvPicPr>
          <p:nvPr/>
        </p:nvPicPr>
        <p:blipFill>
          <a:blip r:embed="rId3" cstate="print"/>
          <a:srcRect/>
          <a:stretch>
            <a:fillRect/>
          </a:stretch>
        </p:blipFill>
        <p:spPr bwMode="auto">
          <a:xfrm>
            <a:off x="8748713" y="5229225"/>
            <a:ext cx="282575" cy="739775"/>
          </a:xfrm>
          <a:prstGeom prst="rect">
            <a:avLst/>
          </a:prstGeom>
          <a:noFill/>
          <a:ln w="9525">
            <a:noFill/>
            <a:miter lim="800000"/>
            <a:headEnd/>
            <a:tailEnd/>
          </a:ln>
        </p:spPr>
      </p:pic>
      <p:pic>
        <p:nvPicPr>
          <p:cNvPr id="9230" name="Picture 2" descr="C:\Users\Lalis\Desktop\Figura.png"/>
          <p:cNvPicPr>
            <a:picLocks noChangeAspect="1" noChangeArrowheads="1"/>
          </p:cNvPicPr>
          <p:nvPr/>
        </p:nvPicPr>
        <p:blipFill>
          <a:blip r:embed="rId3" cstate="print"/>
          <a:srcRect/>
          <a:stretch>
            <a:fillRect/>
          </a:stretch>
        </p:blipFill>
        <p:spPr bwMode="auto">
          <a:xfrm>
            <a:off x="8748713" y="4365625"/>
            <a:ext cx="282575" cy="738188"/>
          </a:xfrm>
          <a:prstGeom prst="rect">
            <a:avLst/>
          </a:prstGeom>
          <a:noFill/>
          <a:ln w="9525">
            <a:noFill/>
            <a:miter lim="800000"/>
            <a:headEnd/>
            <a:tailEnd/>
          </a:ln>
        </p:spPr>
      </p:pic>
      <p:pic>
        <p:nvPicPr>
          <p:cNvPr id="9231" name="Picture 2" descr="C:\Users\Lalis\Desktop\Figura.png"/>
          <p:cNvPicPr>
            <a:picLocks noChangeAspect="1" noChangeArrowheads="1"/>
          </p:cNvPicPr>
          <p:nvPr/>
        </p:nvPicPr>
        <p:blipFill>
          <a:blip r:embed="rId3" cstate="print"/>
          <a:srcRect/>
          <a:stretch>
            <a:fillRect/>
          </a:stretch>
        </p:blipFill>
        <p:spPr bwMode="auto">
          <a:xfrm>
            <a:off x="8748713" y="6092825"/>
            <a:ext cx="282575" cy="739775"/>
          </a:xfrm>
          <a:prstGeom prst="rect">
            <a:avLst/>
          </a:prstGeom>
          <a:noFill/>
          <a:ln w="9525">
            <a:noFill/>
            <a:miter lim="800000"/>
            <a:headEnd/>
            <a:tailEnd/>
          </a:ln>
        </p:spPr>
      </p:pic>
      <p:pic>
        <p:nvPicPr>
          <p:cNvPr id="9232" name="Picture 2" descr="C:\Users\Lalis\Desktop\Figura.png"/>
          <p:cNvPicPr>
            <a:picLocks noChangeAspect="1" noChangeArrowheads="1"/>
          </p:cNvPicPr>
          <p:nvPr/>
        </p:nvPicPr>
        <p:blipFill>
          <a:blip r:embed="rId3" cstate="print"/>
          <a:srcRect/>
          <a:stretch>
            <a:fillRect/>
          </a:stretch>
        </p:blipFill>
        <p:spPr bwMode="auto">
          <a:xfrm>
            <a:off x="8748713" y="5229225"/>
            <a:ext cx="282575" cy="739775"/>
          </a:xfrm>
          <a:prstGeom prst="rect">
            <a:avLst/>
          </a:prstGeom>
          <a:noFill/>
          <a:ln w="9525">
            <a:noFill/>
            <a:miter lim="800000"/>
            <a:headEnd/>
            <a:tailEnd/>
          </a:ln>
        </p:spPr>
      </p:pic>
      <p:pic>
        <p:nvPicPr>
          <p:cNvPr id="9233" name="Picture 2" descr="C:\Users\Lalis\Desktop\Figura.png"/>
          <p:cNvPicPr>
            <a:picLocks noChangeAspect="1" noChangeArrowheads="1"/>
          </p:cNvPicPr>
          <p:nvPr/>
        </p:nvPicPr>
        <p:blipFill>
          <a:blip r:embed="rId3" cstate="print"/>
          <a:srcRect/>
          <a:stretch>
            <a:fillRect/>
          </a:stretch>
        </p:blipFill>
        <p:spPr bwMode="auto">
          <a:xfrm>
            <a:off x="8748713" y="4365625"/>
            <a:ext cx="282575" cy="738188"/>
          </a:xfrm>
          <a:prstGeom prst="rect">
            <a:avLst/>
          </a:prstGeom>
          <a:noFill/>
          <a:ln w="9525">
            <a:noFill/>
            <a:miter lim="800000"/>
            <a:headEnd/>
            <a:tailEnd/>
          </a:ln>
        </p:spPr>
      </p:pic>
      <p:pic>
        <p:nvPicPr>
          <p:cNvPr id="9234" name="Picture 2" descr="C:\Users\Lalis\Desktop\Figura.png"/>
          <p:cNvPicPr>
            <a:picLocks noChangeAspect="1" noChangeArrowheads="1"/>
          </p:cNvPicPr>
          <p:nvPr/>
        </p:nvPicPr>
        <p:blipFill>
          <a:blip r:embed="rId3" cstate="print"/>
          <a:srcRect/>
          <a:stretch>
            <a:fillRect/>
          </a:stretch>
        </p:blipFill>
        <p:spPr bwMode="auto">
          <a:xfrm>
            <a:off x="8748713" y="3500438"/>
            <a:ext cx="282575" cy="739775"/>
          </a:xfrm>
          <a:prstGeom prst="rect">
            <a:avLst/>
          </a:prstGeom>
          <a:noFill/>
          <a:ln w="9525">
            <a:noFill/>
            <a:miter lim="800000"/>
            <a:headEnd/>
            <a:tailEnd/>
          </a:ln>
        </p:spPr>
      </p:pic>
      <p:pic>
        <p:nvPicPr>
          <p:cNvPr id="9235" name="Picture 2" descr="C:\Users\Lalis\Desktop\Figura.png"/>
          <p:cNvPicPr>
            <a:picLocks noChangeAspect="1" noChangeArrowheads="1"/>
          </p:cNvPicPr>
          <p:nvPr/>
        </p:nvPicPr>
        <p:blipFill>
          <a:blip r:embed="rId3" cstate="print"/>
          <a:srcRect/>
          <a:stretch>
            <a:fillRect/>
          </a:stretch>
        </p:blipFill>
        <p:spPr bwMode="auto">
          <a:xfrm>
            <a:off x="8748713" y="3500438"/>
            <a:ext cx="282575" cy="739775"/>
          </a:xfrm>
          <a:prstGeom prst="rect">
            <a:avLst/>
          </a:prstGeom>
          <a:noFill/>
          <a:ln w="9525">
            <a:noFill/>
            <a:miter lim="800000"/>
            <a:headEnd/>
            <a:tailEnd/>
          </a:ln>
        </p:spPr>
      </p:pic>
      <p:pic>
        <p:nvPicPr>
          <p:cNvPr id="9236" name="Picture 2" descr="C:\Users\Lalis\Desktop\Figura.png"/>
          <p:cNvPicPr>
            <a:picLocks noChangeAspect="1" noChangeArrowheads="1"/>
          </p:cNvPicPr>
          <p:nvPr/>
        </p:nvPicPr>
        <p:blipFill>
          <a:blip r:embed="rId3" cstate="print"/>
          <a:srcRect/>
          <a:stretch>
            <a:fillRect/>
          </a:stretch>
        </p:blipFill>
        <p:spPr bwMode="auto">
          <a:xfrm>
            <a:off x="8748713" y="2636838"/>
            <a:ext cx="282575" cy="739775"/>
          </a:xfrm>
          <a:prstGeom prst="rect">
            <a:avLst/>
          </a:prstGeom>
          <a:noFill/>
          <a:ln w="9525">
            <a:noFill/>
            <a:miter lim="800000"/>
            <a:headEnd/>
            <a:tailEnd/>
          </a:ln>
        </p:spPr>
      </p:pic>
      <p:pic>
        <p:nvPicPr>
          <p:cNvPr id="9237" name="Picture 2" descr="C:\Users\Lalis\Desktop\Figura.png"/>
          <p:cNvPicPr>
            <a:picLocks noChangeAspect="1" noChangeArrowheads="1"/>
          </p:cNvPicPr>
          <p:nvPr/>
        </p:nvPicPr>
        <p:blipFill>
          <a:blip r:embed="rId3" cstate="print"/>
          <a:srcRect/>
          <a:stretch>
            <a:fillRect/>
          </a:stretch>
        </p:blipFill>
        <p:spPr bwMode="auto">
          <a:xfrm>
            <a:off x="8748713" y="6092825"/>
            <a:ext cx="282575" cy="739775"/>
          </a:xfrm>
          <a:prstGeom prst="rect">
            <a:avLst/>
          </a:prstGeom>
          <a:noFill/>
          <a:ln w="9525">
            <a:noFill/>
            <a:miter lim="800000"/>
            <a:headEnd/>
            <a:tailEnd/>
          </a:ln>
        </p:spPr>
      </p:pic>
      <p:pic>
        <p:nvPicPr>
          <p:cNvPr id="9238" name="Picture 2" descr="C:\Users\Lalis\Desktop\Figura.png"/>
          <p:cNvPicPr>
            <a:picLocks noChangeAspect="1" noChangeArrowheads="1"/>
          </p:cNvPicPr>
          <p:nvPr/>
        </p:nvPicPr>
        <p:blipFill>
          <a:blip r:embed="rId3" cstate="print"/>
          <a:srcRect/>
          <a:stretch>
            <a:fillRect/>
          </a:stretch>
        </p:blipFill>
        <p:spPr bwMode="auto">
          <a:xfrm>
            <a:off x="8748713" y="1773238"/>
            <a:ext cx="282575" cy="738187"/>
          </a:xfrm>
          <a:prstGeom prst="rect">
            <a:avLst/>
          </a:prstGeom>
          <a:noFill/>
          <a:ln w="9525">
            <a:noFill/>
            <a:miter lim="800000"/>
            <a:headEnd/>
            <a:tailEnd/>
          </a:ln>
        </p:spPr>
      </p:pic>
      <p:pic>
        <p:nvPicPr>
          <p:cNvPr id="9239" name="Picture 2" descr="C:\Users\Lalis\Desktop\Figura.png"/>
          <p:cNvPicPr>
            <a:picLocks noChangeAspect="1" noChangeArrowheads="1"/>
          </p:cNvPicPr>
          <p:nvPr/>
        </p:nvPicPr>
        <p:blipFill>
          <a:blip r:embed="rId3" cstate="print"/>
          <a:srcRect/>
          <a:stretch>
            <a:fillRect/>
          </a:stretch>
        </p:blipFill>
        <p:spPr bwMode="auto">
          <a:xfrm>
            <a:off x="8748713" y="4365625"/>
            <a:ext cx="282575" cy="738188"/>
          </a:xfrm>
          <a:prstGeom prst="rect">
            <a:avLst/>
          </a:prstGeom>
          <a:noFill/>
          <a:ln w="9525">
            <a:noFill/>
            <a:miter lim="800000"/>
            <a:headEnd/>
            <a:tailEnd/>
          </a:ln>
        </p:spPr>
      </p:pic>
      <p:sp>
        <p:nvSpPr>
          <p:cNvPr id="38" name="37 Rectángulo"/>
          <p:cNvSpPr/>
          <p:nvPr/>
        </p:nvSpPr>
        <p:spPr>
          <a:xfrm>
            <a:off x="107950" y="6021388"/>
            <a:ext cx="395288" cy="18891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39" name="38 Rectángulo"/>
          <p:cNvSpPr/>
          <p:nvPr/>
        </p:nvSpPr>
        <p:spPr>
          <a:xfrm>
            <a:off x="107950" y="6308725"/>
            <a:ext cx="395288" cy="188913"/>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2" name="41 Rectángulo"/>
          <p:cNvSpPr/>
          <p:nvPr/>
        </p:nvSpPr>
        <p:spPr>
          <a:xfrm>
            <a:off x="107950" y="6624638"/>
            <a:ext cx="395288" cy="188912"/>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graphicFrame>
        <p:nvGraphicFramePr>
          <p:cNvPr id="35" name="34 Diagrama"/>
          <p:cNvGraphicFramePr/>
          <p:nvPr/>
        </p:nvGraphicFramePr>
        <p:xfrm>
          <a:off x="1857356" y="1000108"/>
          <a:ext cx="5072098" cy="64633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6" name="35 Rectángulo redondeado"/>
          <p:cNvSpPr/>
          <p:nvPr/>
        </p:nvSpPr>
        <p:spPr>
          <a:xfrm>
            <a:off x="428625" y="2000250"/>
            <a:ext cx="4143375" cy="4357688"/>
          </a:xfrm>
          <a:prstGeom prst="roundRect">
            <a:avLst/>
          </a:prstGeom>
          <a:noFill/>
          <a:ln>
            <a:solidFill>
              <a:srgbClr val="99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37" name="36 CuadroTexto"/>
          <p:cNvSpPr txBox="1"/>
          <p:nvPr/>
        </p:nvSpPr>
        <p:spPr>
          <a:xfrm>
            <a:off x="642938" y="2317750"/>
            <a:ext cx="3786187" cy="4032250"/>
          </a:xfrm>
          <a:prstGeom prst="rect">
            <a:avLst/>
          </a:prstGeom>
          <a:noFill/>
        </p:spPr>
        <p:txBody>
          <a:bodyPr>
            <a:spAutoFit/>
          </a:bodyPr>
          <a:lstStyle/>
          <a:p>
            <a:pPr algn="just">
              <a:defRPr/>
            </a:pPr>
            <a:r>
              <a:rPr lang="es-ES" sz="1600" b="1" dirty="0">
                <a:latin typeface="+mn-lt"/>
              </a:rPr>
              <a:t>Con el fin de tener una mejor comprensión de los diferentes comportamientos que caracterizan a estas entidades, frente al proceso de apertura de datos, y para la posterior definición del trazado de acciones a seguir, se puede establecer algunos elementos preliminares para la construcción de una tipología que las diferencia claramente. </a:t>
            </a:r>
          </a:p>
          <a:p>
            <a:pPr algn="just">
              <a:defRPr/>
            </a:pPr>
            <a:endParaRPr lang="es-ES" sz="1600" b="1" dirty="0">
              <a:latin typeface="+mn-lt"/>
            </a:endParaRPr>
          </a:p>
          <a:p>
            <a:pPr algn="just">
              <a:defRPr/>
            </a:pPr>
            <a:r>
              <a:rPr lang="es-ES" sz="1600" b="1" dirty="0">
                <a:latin typeface="+mn-lt"/>
              </a:rPr>
              <a:t>Para lo cual se reconoce que la receptividad y avance del proceso de apertura de datos en las entidades presenta un nivel desigual de asimilación y compromiso. De manera preliminar, se proponen los siguiente tipos:</a:t>
            </a:r>
          </a:p>
        </p:txBody>
      </p:sp>
      <p:pic>
        <p:nvPicPr>
          <p:cNvPr id="9246" name="il_fi" descr="http://us.123rf.com/400wm/400/400/yellowj/yellowj1108/yellowj110801454/10170892-datos-azul-espacio-abstracto-fondo-financiero.jpg"/>
          <p:cNvPicPr>
            <a:picLocks noChangeAspect="1" noChangeArrowheads="1"/>
          </p:cNvPicPr>
          <p:nvPr/>
        </p:nvPicPr>
        <p:blipFill>
          <a:blip r:embed="rId9" cstate="print"/>
          <a:srcRect/>
          <a:stretch>
            <a:fillRect/>
          </a:stretch>
        </p:blipFill>
        <p:spPr bwMode="auto">
          <a:xfrm>
            <a:off x="4786313" y="2928938"/>
            <a:ext cx="3714750" cy="2579687"/>
          </a:xfrm>
          <a:prstGeom prst="rect">
            <a:avLst/>
          </a:prstGeom>
          <a:noFill/>
          <a:ln w="9525">
            <a:noFill/>
            <a:miter lim="800000"/>
            <a:headEnd/>
            <a:tailEnd/>
          </a:ln>
        </p:spPr>
      </p:pic>
      <p:sp>
        <p:nvSpPr>
          <p:cNvPr id="33" name="32 CuadroTexto"/>
          <p:cNvSpPr txBox="1"/>
          <p:nvPr/>
        </p:nvSpPr>
        <p:spPr>
          <a:xfrm>
            <a:off x="6030913" y="1987550"/>
            <a:ext cx="2522537" cy="369888"/>
          </a:xfrm>
          <a:prstGeom prst="rect">
            <a:avLst/>
          </a:prstGeom>
          <a:noFill/>
        </p:spPr>
        <p:txBody>
          <a:bodyPr wrap="none">
            <a:spAutoFit/>
          </a:bodyPr>
          <a:lstStyle/>
          <a:p>
            <a:pPr>
              <a:defRPr/>
            </a:pPr>
            <a:r>
              <a:rPr lang="es-ES" b="1" dirty="0">
                <a:latin typeface="+mn-lt"/>
              </a:rPr>
              <a:t>4.1. Elementos Tipología</a:t>
            </a:r>
          </a:p>
        </p:txBody>
      </p:sp>
      <p:sp>
        <p:nvSpPr>
          <p:cNvPr id="40" name="39 Menos"/>
          <p:cNvSpPr/>
          <p:nvPr/>
        </p:nvSpPr>
        <p:spPr>
          <a:xfrm>
            <a:off x="5715000" y="2357438"/>
            <a:ext cx="3143250" cy="142875"/>
          </a:xfrm>
          <a:prstGeom prst="mathMinus">
            <a:avLst/>
          </a:prstGeom>
          <a:solidFill>
            <a:srgbClr val="9900CC"/>
          </a:solidFill>
          <a:ln>
            <a:solidFill>
              <a:srgbClr val="99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34" name="40 CuadroTexto"/>
          <p:cNvSpPr txBox="1">
            <a:spLocks noChangeArrowheads="1"/>
          </p:cNvSpPr>
          <p:nvPr/>
        </p:nvSpPr>
        <p:spPr bwMode="auto">
          <a:xfrm>
            <a:off x="0" y="404813"/>
            <a:ext cx="6876256" cy="523220"/>
          </a:xfrm>
          <a:prstGeom prst="rect">
            <a:avLst/>
          </a:prstGeom>
          <a:solidFill>
            <a:srgbClr val="800080"/>
          </a:solidFill>
          <a:ln w="9525">
            <a:noFill/>
            <a:miter lim="800000"/>
            <a:headEnd/>
            <a:tailEnd/>
          </a:ln>
        </p:spPr>
        <p:txBody>
          <a:bodyPr wrap="square">
            <a:spAutoFit/>
          </a:bodyPr>
          <a:lstStyle/>
          <a:p>
            <a:r>
              <a:rPr lang="es-ES" sz="2800" dirty="0" smtClean="0">
                <a:solidFill>
                  <a:schemeClr val="bg1"/>
                </a:solidFill>
                <a:latin typeface="Calibri" pitchFamily="34" charset="0"/>
              </a:rPr>
              <a:t>2.3.2. RESULTADOS ENTIDADES  </a:t>
            </a:r>
            <a:r>
              <a:rPr lang="es-ES" sz="2800" dirty="0">
                <a:solidFill>
                  <a:schemeClr val="bg1"/>
                </a:solidFill>
                <a:latin typeface="Calibri" pitchFamily="34" charset="0"/>
              </a:rPr>
              <a:t>NACIONALES</a:t>
            </a: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Users\Lalis\Desktop\Figura.png"/>
          <p:cNvPicPr>
            <a:picLocks noChangeAspect="1" noChangeArrowheads="1"/>
          </p:cNvPicPr>
          <p:nvPr/>
        </p:nvPicPr>
        <p:blipFill>
          <a:blip r:embed="rId3" cstate="print"/>
          <a:srcRect/>
          <a:stretch>
            <a:fillRect/>
          </a:stretch>
        </p:blipFill>
        <p:spPr bwMode="auto">
          <a:xfrm>
            <a:off x="8748713" y="908050"/>
            <a:ext cx="282575" cy="739775"/>
          </a:xfrm>
          <a:prstGeom prst="rect">
            <a:avLst/>
          </a:prstGeom>
          <a:noFill/>
          <a:ln w="9525">
            <a:noFill/>
            <a:miter lim="800000"/>
            <a:headEnd/>
            <a:tailEnd/>
          </a:ln>
        </p:spPr>
      </p:pic>
      <p:pic>
        <p:nvPicPr>
          <p:cNvPr id="10243" name="Picture 2" descr="C:\Users\Lalis\Desktop\Figura.png"/>
          <p:cNvPicPr>
            <a:picLocks noChangeAspect="1" noChangeArrowheads="1"/>
          </p:cNvPicPr>
          <p:nvPr/>
        </p:nvPicPr>
        <p:blipFill>
          <a:blip r:embed="rId3" cstate="print"/>
          <a:srcRect/>
          <a:stretch>
            <a:fillRect/>
          </a:stretch>
        </p:blipFill>
        <p:spPr bwMode="auto">
          <a:xfrm>
            <a:off x="8748713" y="1773238"/>
            <a:ext cx="282575" cy="738187"/>
          </a:xfrm>
          <a:prstGeom prst="rect">
            <a:avLst/>
          </a:prstGeom>
          <a:noFill/>
          <a:ln w="9525">
            <a:noFill/>
            <a:miter lim="800000"/>
            <a:headEnd/>
            <a:tailEnd/>
          </a:ln>
        </p:spPr>
      </p:pic>
      <p:pic>
        <p:nvPicPr>
          <p:cNvPr id="10244" name="Picture 2" descr="C:\Users\Lalis\Desktop\Figura.png"/>
          <p:cNvPicPr>
            <a:picLocks noChangeAspect="1" noChangeArrowheads="1"/>
          </p:cNvPicPr>
          <p:nvPr/>
        </p:nvPicPr>
        <p:blipFill>
          <a:blip r:embed="rId3" cstate="print"/>
          <a:srcRect/>
          <a:stretch>
            <a:fillRect/>
          </a:stretch>
        </p:blipFill>
        <p:spPr bwMode="auto">
          <a:xfrm>
            <a:off x="8753475" y="6073775"/>
            <a:ext cx="282575" cy="739775"/>
          </a:xfrm>
          <a:prstGeom prst="rect">
            <a:avLst/>
          </a:prstGeom>
          <a:noFill/>
          <a:ln w="9525">
            <a:noFill/>
            <a:miter lim="800000"/>
            <a:headEnd/>
            <a:tailEnd/>
          </a:ln>
        </p:spPr>
      </p:pic>
      <p:pic>
        <p:nvPicPr>
          <p:cNvPr id="10245" name="Picture 2" descr="C:\Users\Lalis\Desktop\Figura.png"/>
          <p:cNvPicPr>
            <a:picLocks noChangeAspect="1" noChangeArrowheads="1"/>
          </p:cNvPicPr>
          <p:nvPr/>
        </p:nvPicPr>
        <p:blipFill>
          <a:blip r:embed="rId3" cstate="print"/>
          <a:srcRect/>
          <a:stretch>
            <a:fillRect/>
          </a:stretch>
        </p:blipFill>
        <p:spPr bwMode="auto">
          <a:xfrm>
            <a:off x="8748713" y="2636838"/>
            <a:ext cx="282575" cy="739775"/>
          </a:xfrm>
          <a:prstGeom prst="rect">
            <a:avLst/>
          </a:prstGeom>
          <a:noFill/>
          <a:ln w="9525">
            <a:noFill/>
            <a:miter lim="800000"/>
            <a:headEnd/>
            <a:tailEnd/>
          </a:ln>
        </p:spPr>
      </p:pic>
      <p:pic>
        <p:nvPicPr>
          <p:cNvPr id="10246" name="Picture 2" descr="C:\Users\Lalis\Desktop\Figura.png"/>
          <p:cNvPicPr>
            <a:picLocks noChangeAspect="1" noChangeArrowheads="1"/>
          </p:cNvPicPr>
          <p:nvPr/>
        </p:nvPicPr>
        <p:blipFill>
          <a:blip r:embed="rId3" cstate="print"/>
          <a:srcRect/>
          <a:stretch>
            <a:fillRect/>
          </a:stretch>
        </p:blipFill>
        <p:spPr bwMode="auto">
          <a:xfrm>
            <a:off x="8748713" y="6073775"/>
            <a:ext cx="282575" cy="739775"/>
          </a:xfrm>
          <a:prstGeom prst="rect">
            <a:avLst/>
          </a:prstGeom>
          <a:noFill/>
          <a:ln w="9525">
            <a:noFill/>
            <a:miter lim="800000"/>
            <a:headEnd/>
            <a:tailEnd/>
          </a:ln>
        </p:spPr>
      </p:pic>
      <p:pic>
        <p:nvPicPr>
          <p:cNvPr id="10247" name="Picture 2" descr="C:\Users\Lalis\Desktop\Figura.png"/>
          <p:cNvPicPr>
            <a:picLocks noChangeAspect="1" noChangeArrowheads="1"/>
          </p:cNvPicPr>
          <p:nvPr/>
        </p:nvPicPr>
        <p:blipFill>
          <a:blip r:embed="rId3" cstate="print"/>
          <a:srcRect/>
          <a:stretch>
            <a:fillRect/>
          </a:stretch>
        </p:blipFill>
        <p:spPr bwMode="auto">
          <a:xfrm>
            <a:off x="8748713" y="3500438"/>
            <a:ext cx="282575" cy="739775"/>
          </a:xfrm>
          <a:prstGeom prst="rect">
            <a:avLst/>
          </a:prstGeom>
          <a:noFill/>
          <a:ln w="9525">
            <a:noFill/>
            <a:miter lim="800000"/>
            <a:headEnd/>
            <a:tailEnd/>
          </a:ln>
        </p:spPr>
      </p:pic>
      <p:pic>
        <p:nvPicPr>
          <p:cNvPr id="10248" name="Picture 2" descr="C:\Users\Lalis\Desktop\Figura.png"/>
          <p:cNvPicPr>
            <a:picLocks noChangeAspect="1" noChangeArrowheads="1"/>
          </p:cNvPicPr>
          <p:nvPr/>
        </p:nvPicPr>
        <p:blipFill>
          <a:blip r:embed="rId3" cstate="print"/>
          <a:srcRect/>
          <a:stretch>
            <a:fillRect/>
          </a:stretch>
        </p:blipFill>
        <p:spPr bwMode="auto">
          <a:xfrm>
            <a:off x="8748713" y="6073775"/>
            <a:ext cx="282575" cy="739775"/>
          </a:xfrm>
          <a:prstGeom prst="rect">
            <a:avLst/>
          </a:prstGeom>
          <a:noFill/>
          <a:ln w="9525">
            <a:noFill/>
            <a:miter lim="800000"/>
            <a:headEnd/>
            <a:tailEnd/>
          </a:ln>
        </p:spPr>
      </p:pic>
      <p:pic>
        <p:nvPicPr>
          <p:cNvPr id="10249" name="Picture 2" descr="C:\Users\Lalis\Desktop\Figura.png"/>
          <p:cNvPicPr>
            <a:picLocks noChangeAspect="1" noChangeArrowheads="1"/>
          </p:cNvPicPr>
          <p:nvPr/>
        </p:nvPicPr>
        <p:blipFill>
          <a:blip r:embed="rId3" cstate="print"/>
          <a:srcRect/>
          <a:stretch>
            <a:fillRect/>
          </a:stretch>
        </p:blipFill>
        <p:spPr bwMode="auto">
          <a:xfrm>
            <a:off x="8753475" y="4365625"/>
            <a:ext cx="282575" cy="738188"/>
          </a:xfrm>
          <a:prstGeom prst="rect">
            <a:avLst/>
          </a:prstGeom>
          <a:noFill/>
          <a:ln w="9525">
            <a:noFill/>
            <a:miter lim="800000"/>
            <a:headEnd/>
            <a:tailEnd/>
          </a:ln>
        </p:spPr>
      </p:pic>
      <p:pic>
        <p:nvPicPr>
          <p:cNvPr id="10250" name="Picture 2" descr="C:\Users\Lalis\Desktop\Figura.png"/>
          <p:cNvPicPr>
            <a:picLocks noChangeAspect="1" noChangeArrowheads="1"/>
          </p:cNvPicPr>
          <p:nvPr/>
        </p:nvPicPr>
        <p:blipFill>
          <a:blip r:embed="rId3" cstate="print"/>
          <a:srcRect/>
          <a:stretch>
            <a:fillRect/>
          </a:stretch>
        </p:blipFill>
        <p:spPr bwMode="auto">
          <a:xfrm>
            <a:off x="8748713" y="5229225"/>
            <a:ext cx="282575" cy="739775"/>
          </a:xfrm>
          <a:prstGeom prst="rect">
            <a:avLst/>
          </a:prstGeom>
          <a:noFill/>
          <a:ln w="9525">
            <a:noFill/>
            <a:miter lim="800000"/>
            <a:headEnd/>
            <a:tailEnd/>
          </a:ln>
        </p:spPr>
      </p:pic>
      <p:pic>
        <p:nvPicPr>
          <p:cNvPr id="10251" name="Picture 2" descr="C:\Users\Lalis\Desktop\Figura.png"/>
          <p:cNvPicPr>
            <a:picLocks noChangeAspect="1" noChangeArrowheads="1"/>
          </p:cNvPicPr>
          <p:nvPr/>
        </p:nvPicPr>
        <p:blipFill>
          <a:blip r:embed="rId3" cstate="print"/>
          <a:srcRect/>
          <a:stretch>
            <a:fillRect/>
          </a:stretch>
        </p:blipFill>
        <p:spPr bwMode="auto">
          <a:xfrm>
            <a:off x="8748713" y="6073775"/>
            <a:ext cx="282575" cy="739775"/>
          </a:xfrm>
          <a:prstGeom prst="rect">
            <a:avLst/>
          </a:prstGeom>
          <a:noFill/>
          <a:ln w="9525">
            <a:noFill/>
            <a:miter lim="800000"/>
            <a:headEnd/>
            <a:tailEnd/>
          </a:ln>
        </p:spPr>
      </p:pic>
      <p:pic>
        <p:nvPicPr>
          <p:cNvPr id="10252" name="Picture 2" descr="C:\Users\Lalis\Desktop\Figura.png"/>
          <p:cNvPicPr>
            <a:picLocks noChangeAspect="1" noChangeArrowheads="1"/>
          </p:cNvPicPr>
          <p:nvPr/>
        </p:nvPicPr>
        <p:blipFill>
          <a:blip r:embed="rId3" cstate="print"/>
          <a:srcRect/>
          <a:stretch>
            <a:fillRect/>
          </a:stretch>
        </p:blipFill>
        <p:spPr bwMode="auto">
          <a:xfrm>
            <a:off x="8748713" y="5229225"/>
            <a:ext cx="282575" cy="739775"/>
          </a:xfrm>
          <a:prstGeom prst="rect">
            <a:avLst/>
          </a:prstGeom>
          <a:noFill/>
          <a:ln w="9525">
            <a:noFill/>
            <a:miter lim="800000"/>
            <a:headEnd/>
            <a:tailEnd/>
          </a:ln>
        </p:spPr>
      </p:pic>
      <p:pic>
        <p:nvPicPr>
          <p:cNvPr id="10253" name="Picture 2" descr="C:\Users\Lalis\Desktop\Figura.png"/>
          <p:cNvPicPr>
            <a:picLocks noChangeAspect="1" noChangeArrowheads="1"/>
          </p:cNvPicPr>
          <p:nvPr/>
        </p:nvPicPr>
        <p:blipFill>
          <a:blip r:embed="rId3" cstate="print"/>
          <a:srcRect/>
          <a:stretch>
            <a:fillRect/>
          </a:stretch>
        </p:blipFill>
        <p:spPr bwMode="auto">
          <a:xfrm>
            <a:off x="8748713" y="5229225"/>
            <a:ext cx="282575" cy="739775"/>
          </a:xfrm>
          <a:prstGeom prst="rect">
            <a:avLst/>
          </a:prstGeom>
          <a:noFill/>
          <a:ln w="9525">
            <a:noFill/>
            <a:miter lim="800000"/>
            <a:headEnd/>
            <a:tailEnd/>
          </a:ln>
        </p:spPr>
      </p:pic>
      <p:pic>
        <p:nvPicPr>
          <p:cNvPr id="10254" name="Picture 2" descr="C:\Users\Lalis\Desktop\Figura.png"/>
          <p:cNvPicPr>
            <a:picLocks noChangeAspect="1" noChangeArrowheads="1"/>
          </p:cNvPicPr>
          <p:nvPr/>
        </p:nvPicPr>
        <p:blipFill>
          <a:blip r:embed="rId3" cstate="print"/>
          <a:srcRect/>
          <a:stretch>
            <a:fillRect/>
          </a:stretch>
        </p:blipFill>
        <p:spPr bwMode="auto">
          <a:xfrm>
            <a:off x="8748713" y="4365625"/>
            <a:ext cx="282575" cy="738188"/>
          </a:xfrm>
          <a:prstGeom prst="rect">
            <a:avLst/>
          </a:prstGeom>
          <a:noFill/>
          <a:ln w="9525">
            <a:noFill/>
            <a:miter lim="800000"/>
            <a:headEnd/>
            <a:tailEnd/>
          </a:ln>
        </p:spPr>
      </p:pic>
      <p:pic>
        <p:nvPicPr>
          <p:cNvPr id="10255" name="Picture 2" descr="C:\Users\Lalis\Desktop\Figura.png"/>
          <p:cNvPicPr>
            <a:picLocks noChangeAspect="1" noChangeArrowheads="1"/>
          </p:cNvPicPr>
          <p:nvPr/>
        </p:nvPicPr>
        <p:blipFill>
          <a:blip r:embed="rId3" cstate="print"/>
          <a:srcRect/>
          <a:stretch>
            <a:fillRect/>
          </a:stretch>
        </p:blipFill>
        <p:spPr bwMode="auto">
          <a:xfrm>
            <a:off x="8748713" y="6092825"/>
            <a:ext cx="282575" cy="739775"/>
          </a:xfrm>
          <a:prstGeom prst="rect">
            <a:avLst/>
          </a:prstGeom>
          <a:noFill/>
          <a:ln w="9525">
            <a:noFill/>
            <a:miter lim="800000"/>
            <a:headEnd/>
            <a:tailEnd/>
          </a:ln>
        </p:spPr>
      </p:pic>
      <p:pic>
        <p:nvPicPr>
          <p:cNvPr id="10256" name="Picture 2" descr="C:\Users\Lalis\Desktop\Figura.png"/>
          <p:cNvPicPr>
            <a:picLocks noChangeAspect="1" noChangeArrowheads="1"/>
          </p:cNvPicPr>
          <p:nvPr/>
        </p:nvPicPr>
        <p:blipFill>
          <a:blip r:embed="rId3" cstate="print"/>
          <a:srcRect/>
          <a:stretch>
            <a:fillRect/>
          </a:stretch>
        </p:blipFill>
        <p:spPr bwMode="auto">
          <a:xfrm>
            <a:off x="8748713" y="5229225"/>
            <a:ext cx="282575" cy="739775"/>
          </a:xfrm>
          <a:prstGeom prst="rect">
            <a:avLst/>
          </a:prstGeom>
          <a:noFill/>
          <a:ln w="9525">
            <a:noFill/>
            <a:miter lim="800000"/>
            <a:headEnd/>
            <a:tailEnd/>
          </a:ln>
        </p:spPr>
      </p:pic>
      <p:pic>
        <p:nvPicPr>
          <p:cNvPr id="10257" name="Picture 2" descr="C:\Users\Lalis\Desktop\Figura.png"/>
          <p:cNvPicPr>
            <a:picLocks noChangeAspect="1" noChangeArrowheads="1"/>
          </p:cNvPicPr>
          <p:nvPr/>
        </p:nvPicPr>
        <p:blipFill>
          <a:blip r:embed="rId3" cstate="print"/>
          <a:srcRect/>
          <a:stretch>
            <a:fillRect/>
          </a:stretch>
        </p:blipFill>
        <p:spPr bwMode="auto">
          <a:xfrm>
            <a:off x="8748713" y="4365625"/>
            <a:ext cx="282575" cy="738188"/>
          </a:xfrm>
          <a:prstGeom prst="rect">
            <a:avLst/>
          </a:prstGeom>
          <a:noFill/>
          <a:ln w="9525">
            <a:noFill/>
            <a:miter lim="800000"/>
            <a:headEnd/>
            <a:tailEnd/>
          </a:ln>
        </p:spPr>
      </p:pic>
      <p:pic>
        <p:nvPicPr>
          <p:cNvPr id="10258" name="Picture 2" descr="C:\Users\Lalis\Desktop\Figura.png"/>
          <p:cNvPicPr>
            <a:picLocks noChangeAspect="1" noChangeArrowheads="1"/>
          </p:cNvPicPr>
          <p:nvPr/>
        </p:nvPicPr>
        <p:blipFill>
          <a:blip r:embed="rId3" cstate="print"/>
          <a:srcRect/>
          <a:stretch>
            <a:fillRect/>
          </a:stretch>
        </p:blipFill>
        <p:spPr bwMode="auto">
          <a:xfrm>
            <a:off x="8748713" y="3500438"/>
            <a:ext cx="282575" cy="739775"/>
          </a:xfrm>
          <a:prstGeom prst="rect">
            <a:avLst/>
          </a:prstGeom>
          <a:noFill/>
          <a:ln w="9525">
            <a:noFill/>
            <a:miter lim="800000"/>
            <a:headEnd/>
            <a:tailEnd/>
          </a:ln>
        </p:spPr>
      </p:pic>
      <p:pic>
        <p:nvPicPr>
          <p:cNvPr id="10259" name="Picture 2" descr="C:\Users\Lalis\Desktop\Figura.png"/>
          <p:cNvPicPr>
            <a:picLocks noChangeAspect="1" noChangeArrowheads="1"/>
          </p:cNvPicPr>
          <p:nvPr/>
        </p:nvPicPr>
        <p:blipFill>
          <a:blip r:embed="rId3" cstate="print"/>
          <a:srcRect/>
          <a:stretch>
            <a:fillRect/>
          </a:stretch>
        </p:blipFill>
        <p:spPr bwMode="auto">
          <a:xfrm>
            <a:off x="8748713" y="3500438"/>
            <a:ext cx="282575" cy="739775"/>
          </a:xfrm>
          <a:prstGeom prst="rect">
            <a:avLst/>
          </a:prstGeom>
          <a:noFill/>
          <a:ln w="9525">
            <a:noFill/>
            <a:miter lim="800000"/>
            <a:headEnd/>
            <a:tailEnd/>
          </a:ln>
        </p:spPr>
      </p:pic>
      <p:pic>
        <p:nvPicPr>
          <p:cNvPr id="10260" name="Picture 2" descr="C:\Users\Lalis\Desktop\Figura.png"/>
          <p:cNvPicPr>
            <a:picLocks noChangeAspect="1" noChangeArrowheads="1"/>
          </p:cNvPicPr>
          <p:nvPr/>
        </p:nvPicPr>
        <p:blipFill>
          <a:blip r:embed="rId3" cstate="print"/>
          <a:srcRect/>
          <a:stretch>
            <a:fillRect/>
          </a:stretch>
        </p:blipFill>
        <p:spPr bwMode="auto">
          <a:xfrm>
            <a:off x="8748713" y="2636838"/>
            <a:ext cx="282575" cy="739775"/>
          </a:xfrm>
          <a:prstGeom prst="rect">
            <a:avLst/>
          </a:prstGeom>
          <a:noFill/>
          <a:ln w="9525">
            <a:noFill/>
            <a:miter lim="800000"/>
            <a:headEnd/>
            <a:tailEnd/>
          </a:ln>
        </p:spPr>
      </p:pic>
      <p:pic>
        <p:nvPicPr>
          <p:cNvPr id="10261" name="Picture 2" descr="C:\Users\Lalis\Desktop\Figura.png"/>
          <p:cNvPicPr>
            <a:picLocks noChangeAspect="1" noChangeArrowheads="1"/>
          </p:cNvPicPr>
          <p:nvPr/>
        </p:nvPicPr>
        <p:blipFill>
          <a:blip r:embed="rId3" cstate="print"/>
          <a:srcRect/>
          <a:stretch>
            <a:fillRect/>
          </a:stretch>
        </p:blipFill>
        <p:spPr bwMode="auto">
          <a:xfrm>
            <a:off x="8748713" y="6092825"/>
            <a:ext cx="282575" cy="739775"/>
          </a:xfrm>
          <a:prstGeom prst="rect">
            <a:avLst/>
          </a:prstGeom>
          <a:noFill/>
          <a:ln w="9525">
            <a:noFill/>
            <a:miter lim="800000"/>
            <a:headEnd/>
            <a:tailEnd/>
          </a:ln>
        </p:spPr>
      </p:pic>
      <p:pic>
        <p:nvPicPr>
          <p:cNvPr id="10262" name="Picture 2" descr="C:\Users\Lalis\Desktop\Figura.png"/>
          <p:cNvPicPr>
            <a:picLocks noChangeAspect="1" noChangeArrowheads="1"/>
          </p:cNvPicPr>
          <p:nvPr/>
        </p:nvPicPr>
        <p:blipFill>
          <a:blip r:embed="rId3" cstate="print"/>
          <a:srcRect/>
          <a:stretch>
            <a:fillRect/>
          </a:stretch>
        </p:blipFill>
        <p:spPr bwMode="auto">
          <a:xfrm>
            <a:off x="8748713" y="1773238"/>
            <a:ext cx="282575" cy="738187"/>
          </a:xfrm>
          <a:prstGeom prst="rect">
            <a:avLst/>
          </a:prstGeom>
          <a:noFill/>
          <a:ln w="9525">
            <a:noFill/>
            <a:miter lim="800000"/>
            <a:headEnd/>
            <a:tailEnd/>
          </a:ln>
        </p:spPr>
      </p:pic>
      <p:pic>
        <p:nvPicPr>
          <p:cNvPr id="10263" name="Picture 2" descr="C:\Users\Lalis\Desktop\Figura.png"/>
          <p:cNvPicPr>
            <a:picLocks noChangeAspect="1" noChangeArrowheads="1"/>
          </p:cNvPicPr>
          <p:nvPr/>
        </p:nvPicPr>
        <p:blipFill>
          <a:blip r:embed="rId3" cstate="print"/>
          <a:srcRect/>
          <a:stretch>
            <a:fillRect/>
          </a:stretch>
        </p:blipFill>
        <p:spPr bwMode="auto">
          <a:xfrm>
            <a:off x="8748713" y="4365625"/>
            <a:ext cx="282575" cy="738188"/>
          </a:xfrm>
          <a:prstGeom prst="rect">
            <a:avLst/>
          </a:prstGeom>
          <a:noFill/>
          <a:ln w="9525">
            <a:noFill/>
            <a:miter lim="800000"/>
            <a:headEnd/>
            <a:tailEnd/>
          </a:ln>
        </p:spPr>
      </p:pic>
      <p:sp>
        <p:nvSpPr>
          <p:cNvPr id="38" name="37 Rectángulo"/>
          <p:cNvSpPr/>
          <p:nvPr/>
        </p:nvSpPr>
        <p:spPr>
          <a:xfrm>
            <a:off x="107950" y="6021388"/>
            <a:ext cx="395288" cy="18891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39" name="38 Rectángulo"/>
          <p:cNvSpPr/>
          <p:nvPr/>
        </p:nvSpPr>
        <p:spPr>
          <a:xfrm>
            <a:off x="107950" y="6308725"/>
            <a:ext cx="395288" cy="188913"/>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2" name="41 Rectángulo"/>
          <p:cNvSpPr/>
          <p:nvPr/>
        </p:nvSpPr>
        <p:spPr>
          <a:xfrm>
            <a:off x="107950" y="6624638"/>
            <a:ext cx="395288" cy="188912"/>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graphicFrame>
        <p:nvGraphicFramePr>
          <p:cNvPr id="35" name="34 Diagrama"/>
          <p:cNvGraphicFramePr/>
          <p:nvPr/>
        </p:nvGraphicFramePr>
        <p:xfrm>
          <a:off x="1857356" y="1000108"/>
          <a:ext cx="5072098" cy="64633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6" name="35 Rectángulo redondeado"/>
          <p:cNvSpPr/>
          <p:nvPr/>
        </p:nvSpPr>
        <p:spPr>
          <a:xfrm>
            <a:off x="428625" y="2857500"/>
            <a:ext cx="4143375" cy="3429000"/>
          </a:xfrm>
          <a:prstGeom prst="roundRect">
            <a:avLst/>
          </a:prstGeom>
          <a:noFill/>
          <a:ln>
            <a:solidFill>
              <a:srgbClr val="99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37" name="36 CuadroTexto"/>
          <p:cNvSpPr txBox="1"/>
          <p:nvPr/>
        </p:nvSpPr>
        <p:spPr>
          <a:xfrm>
            <a:off x="642938" y="3200400"/>
            <a:ext cx="3786187" cy="2554288"/>
          </a:xfrm>
          <a:prstGeom prst="rect">
            <a:avLst/>
          </a:prstGeom>
          <a:noFill/>
        </p:spPr>
        <p:txBody>
          <a:bodyPr>
            <a:spAutoFit/>
          </a:bodyPr>
          <a:lstStyle/>
          <a:p>
            <a:pPr>
              <a:defRPr/>
            </a:pPr>
            <a:r>
              <a:rPr lang="es-ES" sz="1600" b="1" i="1" dirty="0">
                <a:latin typeface="+mn-lt"/>
              </a:rPr>
              <a:t>Tipo A - Líder:</a:t>
            </a:r>
            <a:r>
              <a:rPr lang="es-ES" sz="1600" b="1" dirty="0">
                <a:latin typeface="+mn-lt"/>
              </a:rPr>
              <a:t> entidades líderes o </a:t>
            </a:r>
            <a:r>
              <a:rPr lang="es-ES" sz="1600" b="1" dirty="0" err="1">
                <a:latin typeface="+mn-lt"/>
              </a:rPr>
              <a:t>semilíderes</a:t>
            </a:r>
            <a:r>
              <a:rPr lang="es-ES" sz="1600" b="1" dirty="0">
                <a:latin typeface="+mn-lt"/>
              </a:rPr>
              <a:t> en el tema de la apertura de datos, son claramente proactivas, están muy interesadas en el proceso de apertura de datos, son las más avanzadas en el proceso, tienen el inventario de datos, ya publicaron o están próximas a publicar datos en el catálogo, tienen muy claro el conocimiento de los datos abiertos. Manifiestan o reflejan compromiso.</a:t>
            </a:r>
          </a:p>
        </p:txBody>
      </p:sp>
      <p:sp>
        <p:nvSpPr>
          <p:cNvPr id="33" name="32 CuadroTexto"/>
          <p:cNvSpPr txBox="1"/>
          <p:nvPr/>
        </p:nvSpPr>
        <p:spPr>
          <a:xfrm>
            <a:off x="6030913" y="1987550"/>
            <a:ext cx="2522537" cy="369888"/>
          </a:xfrm>
          <a:prstGeom prst="rect">
            <a:avLst/>
          </a:prstGeom>
          <a:noFill/>
        </p:spPr>
        <p:txBody>
          <a:bodyPr wrap="none">
            <a:spAutoFit/>
          </a:bodyPr>
          <a:lstStyle/>
          <a:p>
            <a:pPr>
              <a:defRPr/>
            </a:pPr>
            <a:r>
              <a:rPr lang="es-ES" b="1" dirty="0">
                <a:latin typeface="+mn-lt"/>
              </a:rPr>
              <a:t>4.1. Elementos Tipología</a:t>
            </a:r>
          </a:p>
        </p:txBody>
      </p:sp>
      <p:sp>
        <p:nvSpPr>
          <p:cNvPr id="40" name="39 Menos"/>
          <p:cNvSpPr/>
          <p:nvPr/>
        </p:nvSpPr>
        <p:spPr>
          <a:xfrm>
            <a:off x="5715000" y="2357438"/>
            <a:ext cx="3143250" cy="142875"/>
          </a:xfrm>
          <a:prstGeom prst="mathMinus">
            <a:avLst/>
          </a:prstGeom>
          <a:solidFill>
            <a:srgbClr val="9900CC"/>
          </a:solidFill>
          <a:ln>
            <a:solidFill>
              <a:srgbClr val="99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41" name="40 Rectángulo redondeado"/>
          <p:cNvSpPr/>
          <p:nvPr/>
        </p:nvSpPr>
        <p:spPr>
          <a:xfrm>
            <a:off x="4786313" y="2857500"/>
            <a:ext cx="4143375" cy="3357563"/>
          </a:xfrm>
          <a:prstGeom prst="roundRect">
            <a:avLst/>
          </a:prstGeom>
          <a:noFill/>
          <a:ln>
            <a:solidFill>
              <a:srgbClr val="99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43" name="42 CuadroTexto"/>
          <p:cNvSpPr txBox="1"/>
          <p:nvPr/>
        </p:nvSpPr>
        <p:spPr>
          <a:xfrm>
            <a:off x="5000625" y="3509963"/>
            <a:ext cx="3786188" cy="2062162"/>
          </a:xfrm>
          <a:prstGeom prst="rect">
            <a:avLst/>
          </a:prstGeom>
          <a:noFill/>
        </p:spPr>
        <p:txBody>
          <a:bodyPr>
            <a:spAutoFit/>
          </a:bodyPr>
          <a:lstStyle/>
          <a:p>
            <a:pPr>
              <a:defRPr/>
            </a:pPr>
            <a:r>
              <a:rPr lang="es-ES" sz="1600" b="1" i="1" dirty="0">
                <a:latin typeface="+mn-lt"/>
              </a:rPr>
              <a:t>Tipo B - Proactiva:</a:t>
            </a:r>
            <a:r>
              <a:rPr lang="es-ES" sz="1600" b="1" dirty="0">
                <a:latin typeface="+mn-lt"/>
              </a:rPr>
              <a:t> entidades interesadas en el tema de la apertura de datos, quieren trabajar en las tareas y actividades de la apertura de datos, no han publicado datos en el catálogo, están trabajando en el inventario de datos o ya lo tienen y están en consultas jurídicas, les falta y piden más acompañamiento.</a:t>
            </a:r>
          </a:p>
        </p:txBody>
      </p:sp>
      <p:sp>
        <p:nvSpPr>
          <p:cNvPr id="44" name="40 CuadroTexto"/>
          <p:cNvSpPr txBox="1">
            <a:spLocks noChangeArrowheads="1"/>
          </p:cNvSpPr>
          <p:nvPr/>
        </p:nvSpPr>
        <p:spPr bwMode="auto">
          <a:xfrm>
            <a:off x="0" y="404813"/>
            <a:ext cx="6876256" cy="523220"/>
          </a:xfrm>
          <a:prstGeom prst="rect">
            <a:avLst/>
          </a:prstGeom>
          <a:solidFill>
            <a:srgbClr val="800080"/>
          </a:solidFill>
          <a:ln w="9525">
            <a:noFill/>
            <a:miter lim="800000"/>
            <a:headEnd/>
            <a:tailEnd/>
          </a:ln>
        </p:spPr>
        <p:txBody>
          <a:bodyPr wrap="square">
            <a:spAutoFit/>
          </a:bodyPr>
          <a:lstStyle/>
          <a:p>
            <a:r>
              <a:rPr lang="es-ES" sz="2800" dirty="0" smtClean="0">
                <a:solidFill>
                  <a:schemeClr val="bg1"/>
                </a:solidFill>
                <a:latin typeface="Calibri" pitchFamily="34" charset="0"/>
              </a:rPr>
              <a:t>2.3.2. RESULTADOS ENTIDADES  </a:t>
            </a:r>
            <a:r>
              <a:rPr lang="es-ES" sz="2800" dirty="0">
                <a:solidFill>
                  <a:schemeClr val="bg1"/>
                </a:solidFill>
                <a:latin typeface="Calibri" pitchFamily="34" charset="0"/>
              </a:rPr>
              <a:t>NACIONALES</a:t>
            </a: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C:\Users\Lalis\Desktop\Figura.png"/>
          <p:cNvPicPr>
            <a:picLocks noChangeAspect="1" noChangeArrowheads="1"/>
          </p:cNvPicPr>
          <p:nvPr/>
        </p:nvPicPr>
        <p:blipFill>
          <a:blip r:embed="rId3" cstate="print"/>
          <a:srcRect/>
          <a:stretch>
            <a:fillRect/>
          </a:stretch>
        </p:blipFill>
        <p:spPr bwMode="auto">
          <a:xfrm>
            <a:off x="8748713" y="908050"/>
            <a:ext cx="282575" cy="739775"/>
          </a:xfrm>
          <a:prstGeom prst="rect">
            <a:avLst/>
          </a:prstGeom>
          <a:noFill/>
          <a:ln w="9525">
            <a:noFill/>
            <a:miter lim="800000"/>
            <a:headEnd/>
            <a:tailEnd/>
          </a:ln>
        </p:spPr>
      </p:pic>
      <p:pic>
        <p:nvPicPr>
          <p:cNvPr id="11267" name="Picture 2" descr="C:\Users\Lalis\Desktop\Figura.png"/>
          <p:cNvPicPr>
            <a:picLocks noChangeAspect="1" noChangeArrowheads="1"/>
          </p:cNvPicPr>
          <p:nvPr/>
        </p:nvPicPr>
        <p:blipFill>
          <a:blip r:embed="rId3" cstate="print"/>
          <a:srcRect/>
          <a:stretch>
            <a:fillRect/>
          </a:stretch>
        </p:blipFill>
        <p:spPr bwMode="auto">
          <a:xfrm>
            <a:off x="8748713" y="1773238"/>
            <a:ext cx="282575" cy="738187"/>
          </a:xfrm>
          <a:prstGeom prst="rect">
            <a:avLst/>
          </a:prstGeom>
          <a:noFill/>
          <a:ln w="9525">
            <a:noFill/>
            <a:miter lim="800000"/>
            <a:headEnd/>
            <a:tailEnd/>
          </a:ln>
        </p:spPr>
      </p:pic>
      <p:pic>
        <p:nvPicPr>
          <p:cNvPr id="11268" name="Picture 2" descr="C:\Users\Lalis\Desktop\Figura.png"/>
          <p:cNvPicPr>
            <a:picLocks noChangeAspect="1" noChangeArrowheads="1"/>
          </p:cNvPicPr>
          <p:nvPr/>
        </p:nvPicPr>
        <p:blipFill>
          <a:blip r:embed="rId3" cstate="print"/>
          <a:srcRect/>
          <a:stretch>
            <a:fillRect/>
          </a:stretch>
        </p:blipFill>
        <p:spPr bwMode="auto">
          <a:xfrm>
            <a:off x="8753475" y="6073775"/>
            <a:ext cx="282575" cy="739775"/>
          </a:xfrm>
          <a:prstGeom prst="rect">
            <a:avLst/>
          </a:prstGeom>
          <a:noFill/>
          <a:ln w="9525">
            <a:noFill/>
            <a:miter lim="800000"/>
            <a:headEnd/>
            <a:tailEnd/>
          </a:ln>
        </p:spPr>
      </p:pic>
      <p:pic>
        <p:nvPicPr>
          <p:cNvPr id="11269" name="Picture 2" descr="C:\Users\Lalis\Desktop\Figura.png"/>
          <p:cNvPicPr>
            <a:picLocks noChangeAspect="1" noChangeArrowheads="1"/>
          </p:cNvPicPr>
          <p:nvPr/>
        </p:nvPicPr>
        <p:blipFill>
          <a:blip r:embed="rId3" cstate="print"/>
          <a:srcRect/>
          <a:stretch>
            <a:fillRect/>
          </a:stretch>
        </p:blipFill>
        <p:spPr bwMode="auto">
          <a:xfrm>
            <a:off x="8748713" y="2636838"/>
            <a:ext cx="282575" cy="739775"/>
          </a:xfrm>
          <a:prstGeom prst="rect">
            <a:avLst/>
          </a:prstGeom>
          <a:noFill/>
          <a:ln w="9525">
            <a:noFill/>
            <a:miter lim="800000"/>
            <a:headEnd/>
            <a:tailEnd/>
          </a:ln>
        </p:spPr>
      </p:pic>
      <p:pic>
        <p:nvPicPr>
          <p:cNvPr id="11270" name="Picture 2" descr="C:\Users\Lalis\Desktop\Figura.png"/>
          <p:cNvPicPr>
            <a:picLocks noChangeAspect="1" noChangeArrowheads="1"/>
          </p:cNvPicPr>
          <p:nvPr/>
        </p:nvPicPr>
        <p:blipFill>
          <a:blip r:embed="rId3" cstate="print"/>
          <a:srcRect/>
          <a:stretch>
            <a:fillRect/>
          </a:stretch>
        </p:blipFill>
        <p:spPr bwMode="auto">
          <a:xfrm>
            <a:off x="8748713" y="6073775"/>
            <a:ext cx="282575" cy="739775"/>
          </a:xfrm>
          <a:prstGeom prst="rect">
            <a:avLst/>
          </a:prstGeom>
          <a:noFill/>
          <a:ln w="9525">
            <a:noFill/>
            <a:miter lim="800000"/>
            <a:headEnd/>
            <a:tailEnd/>
          </a:ln>
        </p:spPr>
      </p:pic>
      <p:pic>
        <p:nvPicPr>
          <p:cNvPr id="11271" name="Picture 2" descr="C:\Users\Lalis\Desktop\Figura.png"/>
          <p:cNvPicPr>
            <a:picLocks noChangeAspect="1" noChangeArrowheads="1"/>
          </p:cNvPicPr>
          <p:nvPr/>
        </p:nvPicPr>
        <p:blipFill>
          <a:blip r:embed="rId3" cstate="print"/>
          <a:srcRect/>
          <a:stretch>
            <a:fillRect/>
          </a:stretch>
        </p:blipFill>
        <p:spPr bwMode="auto">
          <a:xfrm>
            <a:off x="8748713" y="3500438"/>
            <a:ext cx="282575" cy="739775"/>
          </a:xfrm>
          <a:prstGeom prst="rect">
            <a:avLst/>
          </a:prstGeom>
          <a:noFill/>
          <a:ln w="9525">
            <a:noFill/>
            <a:miter lim="800000"/>
            <a:headEnd/>
            <a:tailEnd/>
          </a:ln>
        </p:spPr>
      </p:pic>
      <p:pic>
        <p:nvPicPr>
          <p:cNvPr id="11272" name="Picture 2" descr="C:\Users\Lalis\Desktop\Figura.png"/>
          <p:cNvPicPr>
            <a:picLocks noChangeAspect="1" noChangeArrowheads="1"/>
          </p:cNvPicPr>
          <p:nvPr/>
        </p:nvPicPr>
        <p:blipFill>
          <a:blip r:embed="rId3" cstate="print"/>
          <a:srcRect/>
          <a:stretch>
            <a:fillRect/>
          </a:stretch>
        </p:blipFill>
        <p:spPr bwMode="auto">
          <a:xfrm>
            <a:off x="8748713" y="6073775"/>
            <a:ext cx="282575" cy="739775"/>
          </a:xfrm>
          <a:prstGeom prst="rect">
            <a:avLst/>
          </a:prstGeom>
          <a:noFill/>
          <a:ln w="9525">
            <a:noFill/>
            <a:miter lim="800000"/>
            <a:headEnd/>
            <a:tailEnd/>
          </a:ln>
        </p:spPr>
      </p:pic>
      <p:pic>
        <p:nvPicPr>
          <p:cNvPr id="11273" name="Picture 2" descr="C:\Users\Lalis\Desktop\Figura.png"/>
          <p:cNvPicPr>
            <a:picLocks noChangeAspect="1" noChangeArrowheads="1"/>
          </p:cNvPicPr>
          <p:nvPr/>
        </p:nvPicPr>
        <p:blipFill>
          <a:blip r:embed="rId3" cstate="print"/>
          <a:srcRect/>
          <a:stretch>
            <a:fillRect/>
          </a:stretch>
        </p:blipFill>
        <p:spPr bwMode="auto">
          <a:xfrm>
            <a:off x="8753475" y="4365625"/>
            <a:ext cx="282575" cy="738188"/>
          </a:xfrm>
          <a:prstGeom prst="rect">
            <a:avLst/>
          </a:prstGeom>
          <a:noFill/>
          <a:ln w="9525">
            <a:noFill/>
            <a:miter lim="800000"/>
            <a:headEnd/>
            <a:tailEnd/>
          </a:ln>
        </p:spPr>
      </p:pic>
      <p:pic>
        <p:nvPicPr>
          <p:cNvPr id="11274" name="Picture 2" descr="C:\Users\Lalis\Desktop\Figura.png"/>
          <p:cNvPicPr>
            <a:picLocks noChangeAspect="1" noChangeArrowheads="1"/>
          </p:cNvPicPr>
          <p:nvPr/>
        </p:nvPicPr>
        <p:blipFill>
          <a:blip r:embed="rId3" cstate="print"/>
          <a:srcRect/>
          <a:stretch>
            <a:fillRect/>
          </a:stretch>
        </p:blipFill>
        <p:spPr bwMode="auto">
          <a:xfrm>
            <a:off x="8748713" y="5229225"/>
            <a:ext cx="282575" cy="739775"/>
          </a:xfrm>
          <a:prstGeom prst="rect">
            <a:avLst/>
          </a:prstGeom>
          <a:noFill/>
          <a:ln w="9525">
            <a:noFill/>
            <a:miter lim="800000"/>
            <a:headEnd/>
            <a:tailEnd/>
          </a:ln>
        </p:spPr>
      </p:pic>
      <p:pic>
        <p:nvPicPr>
          <p:cNvPr id="11275" name="Picture 2" descr="C:\Users\Lalis\Desktop\Figura.png"/>
          <p:cNvPicPr>
            <a:picLocks noChangeAspect="1" noChangeArrowheads="1"/>
          </p:cNvPicPr>
          <p:nvPr/>
        </p:nvPicPr>
        <p:blipFill>
          <a:blip r:embed="rId3" cstate="print"/>
          <a:srcRect/>
          <a:stretch>
            <a:fillRect/>
          </a:stretch>
        </p:blipFill>
        <p:spPr bwMode="auto">
          <a:xfrm>
            <a:off x="8748713" y="6073775"/>
            <a:ext cx="282575" cy="739775"/>
          </a:xfrm>
          <a:prstGeom prst="rect">
            <a:avLst/>
          </a:prstGeom>
          <a:noFill/>
          <a:ln w="9525">
            <a:noFill/>
            <a:miter lim="800000"/>
            <a:headEnd/>
            <a:tailEnd/>
          </a:ln>
        </p:spPr>
      </p:pic>
      <p:pic>
        <p:nvPicPr>
          <p:cNvPr id="11276" name="Picture 2" descr="C:\Users\Lalis\Desktop\Figura.png"/>
          <p:cNvPicPr>
            <a:picLocks noChangeAspect="1" noChangeArrowheads="1"/>
          </p:cNvPicPr>
          <p:nvPr/>
        </p:nvPicPr>
        <p:blipFill>
          <a:blip r:embed="rId3" cstate="print"/>
          <a:srcRect/>
          <a:stretch>
            <a:fillRect/>
          </a:stretch>
        </p:blipFill>
        <p:spPr bwMode="auto">
          <a:xfrm>
            <a:off x="8748713" y="5229225"/>
            <a:ext cx="282575" cy="739775"/>
          </a:xfrm>
          <a:prstGeom prst="rect">
            <a:avLst/>
          </a:prstGeom>
          <a:noFill/>
          <a:ln w="9525">
            <a:noFill/>
            <a:miter lim="800000"/>
            <a:headEnd/>
            <a:tailEnd/>
          </a:ln>
        </p:spPr>
      </p:pic>
      <p:pic>
        <p:nvPicPr>
          <p:cNvPr id="11277" name="Picture 2" descr="C:\Users\Lalis\Desktop\Figura.png"/>
          <p:cNvPicPr>
            <a:picLocks noChangeAspect="1" noChangeArrowheads="1"/>
          </p:cNvPicPr>
          <p:nvPr/>
        </p:nvPicPr>
        <p:blipFill>
          <a:blip r:embed="rId3" cstate="print"/>
          <a:srcRect/>
          <a:stretch>
            <a:fillRect/>
          </a:stretch>
        </p:blipFill>
        <p:spPr bwMode="auto">
          <a:xfrm>
            <a:off x="8748713" y="5229225"/>
            <a:ext cx="282575" cy="739775"/>
          </a:xfrm>
          <a:prstGeom prst="rect">
            <a:avLst/>
          </a:prstGeom>
          <a:noFill/>
          <a:ln w="9525">
            <a:noFill/>
            <a:miter lim="800000"/>
            <a:headEnd/>
            <a:tailEnd/>
          </a:ln>
        </p:spPr>
      </p:pic>
      <p:pic>
        <p:nvPicPr>
          <p:cNvPr id="11278" name="Picture 2" descr="C:\Users\Lalis\Desktop\Figura.png"/>
          <p:cNvPicPr>
            <a:picLocks noChangeAspect="1" noChangeArrowheads="1"/>
          </p:cNvPicPr>
          <p:nvPr/>
        </p:nvPicPr>
        <p:blipFill>
          <a:blip r:embed="rId3" cstate="print"/>
          <a:srcRect/>
          <a:stretch>
            <a:fillRect/>
          </a:stretch>
        </p:blipFill>
        <p:spPr bwMode="auto">
          <a:xfrm>
            <a:off x="8748713" y="4365625"/>
            <a:ext cx="282575" cy="738188"/>
          </a:xfrm>
          <a:prstGeom prst="rect">
            <a:avLst/>
          </a:prstGeom>
          <a:noFill/>
          <a:ln w="9525">
            <a:noFill/>
            <a:miter lim="800000"/>
            <a:headEnd/>
            <a:tailEnd/>
          </a:ln>
        </p:spPr>
      </p:pic>
      <p:pic>
        <p:nvPicPr>
          <p:cNvPr id="11279" name="Picture 2" descr="C:\Users\Lalis\Desktop\Figura.png"/>
          <p:cNvPicPr>
            <a:picLocks noChangeAspect="1" noChangeArrowheads="1"/>
          </p:cNvPicPr>
          <p:nvPr/>
        </p:nvPicPr>
        <p:blipFill>
          <a:blip r:embed="rId3" cstate="print"/>
          <a:srcRect/>
          <a:stretch>
            <a:fillRect/>
          </a:stretch>
        </p:blipFill>
        <p:spPr bwMode="auto">
          <a:xfrm>
            <a:off x="8748713" y="6092825"/>
            <a:ext cx="282575" cy="739775"/>
          </a:xfrm>
          <a:prstGeom prst="rect">
            <a:avLst/>
          </a:prstGeom>
          <a:noFill/>
          <a:ln w="9525">
            <a:noFill/>
            <a:miter lim="800000"/>
            <a:headEnd/>
            <a:tailEnd/>
          </a:ln>
        </p:spPr>
      </p:pic>
      <p:pic>
        <p:nvPicPr>
          <p:cNvPr id="11280" name="Picture 2" descr="C:\Users\Lalis\Desktop\Figura.png"/>
          <p:cNvPicPr>
            <a:picLocks noChangeAspect="1" noChangeArrowheads="1"/>
          </p:cNvPicPr>
          <p:nvPr/>
        </p:nvPicPr>
        <p:blipFill>
          <a:blip r:embed="rId3" cstate="print"/>
          <a:srcRect/>
          <a:stretch>
            <a:fillRect/>
          </a:stretch>
        </p:blipFill>
        <p:spPr bwMode="auto">
          <a:xfrm>
            <a:off x="8748713" y="5229225"/>
            <a:ext cx="282575" cy="739775"/>
          </a:xfrm>
          <a:prstGeom prst="rect">
            <a:avLst/>
          </a:prstGeom>
          <a:noFill/>
          <a:ln w="9525">
            <a:noFill/>
            <a:miter lim="800000"/>
            <a:headEnd/>
            <a:tailEnd/>
          </a:ln>
        </p:spPr>
      </p:pic>
      <p:pic>
        <p:nvPicPr>
          <p:cNvPr id="11281" name="Picture 2" descr="C:\Users\Lalis\Desktop\Figura.png"/>
          <p:cNvPicPr>
            <a:picLocks noChangeAspect="1" noChangeArrowheads="1"/>
          </p:cNvPicPr>
          <p:nvPr/>
        </p:nvPicPr>
        <p:blipFill>
          <a:blip r:embed="rId3" cstate="print"/>
          <a:srcRect/>
          <a:stretch>
            <a:fillRect/>
          </a:stretch>
        </p:blipFill>
        <p:spPr bwMode="auto">
          <a:xfrm>
            <a:off x="8748713" y="4365625"/>
            <a:ext cx="282575" cy="738188"/>
          </a:xfrm>
          <a:prstGeom prst="rect">
            <a:avLst/>
          </a:prstGeom>
          <a:noFill/>
          <a:ln w="9525">
            <a:noFill/>
            <a:miter lim="800000"/>
            <a:headEnd/>
            <a:tailEnd/>
          </a:ln>
        </p:spPr>
      </p:pic>
      <p:pic>
        <p:nvPicPr>
          <p:cNvPr id="11282" name="Picture 2" descr="C:\Users\Lalis\Desktop\Figura.png"/>
          <p:cNvPicPr>
            <a:picLocks noChangeAspect="1" noChangeArrowheads="1"/>
          </p:cNvPicPr>
          <p:nvPr/>
        </p:nvPicPr>
        <p:blipFill>
          <a:blip r:embed="rId3" cstate="print"/>
          <a:srcRect/>
          <a:stretch>
            <a:fillRect/>
          </a:stretch>
        </p:blipFill>
        <p:spPr bwMode="auto">
          <a:xfrm>
            <a:off x="8748713" y="3500438"/>
            <a:ext cx="282575" cy="739775"/>
          </a:xfrm>
          <a:prstGeom prst="rect">
            <a:avLst/>
          </a:prstGeom>
          <a:noFill/>
          <a:ln w="9525">
            <a:noFill/>
            <a:miter lim="800000"/>
            <a:headEnd/>
            <a:tailEnd/>
          </a:ln>
        </p:spPr>
      </p:pic>
      <p:pic>
        <p:nvPicPr>
          <p:cNvPr id="11283" name="Picture 2" descr="C:\Users\Lalis\Desktop\Figura.png"/>
          <p:cNvPicPr>
            <a:picLocks noChangeAspect="1" noChangeArrowheads="1"/>
          </p:cNvPicPr>
          <p:nvPr/>
        </p:nvPicPr>
        <p:blipFill>
          <a:blip r:embed="rId3" cstate="print"/>
          <a:srcRect/>
          <a:stretch>
            <a:fillRect/>
          </a:stretch>
        </p:blipFill>
        <p:spPr bwMode="auto">
          <a:xfrm>
            <a:off x="8748713" y="3500438"/>
            <a:ext cx="282575" cy="739775"/>
          </a:xfrm>
          <a:prstGeom prst="rect">
            <a:avLst/>
          </a:prstGeom>
          <a:noFill/>
          <a:ln w="9525">
            <a:noFill/>
            <a:miter lim="800000"/>
            <a:headEnd/>
            <a:tailEnd/>
          </a:ln>
        </p:spPr>
      </p:pic>
      <p:pic>
        <p:nvPicPr>
          <p:cNvPr id="11284" name="Picture 2" descr="C:\Users\Lalis\Desktop\Figura.png"/>
          <p:cNvPicPr>
            <a:picLocks noChangeAspect="1" noChangeArrowheads="1"/>
          </p:cNvPicPr>
          <p:nvPr/>
        </p:nvPicPr>
        <p:blipFill>
          <a:blip r:embed="rId3" cstate="print"/>
          <a:srcRect/>
          <a:stretch>
            <a:fillRect/>
          </a:stretch>
        </p:blipFill>
        <p:spPr bwMode="auto">
          <a:xfrm>
            <a:off x="8748713" y="2636838"/>
            <a:ext cx="282575" cy="739775"/>
          </a:xfrm>
          <a:prstGeom prst="rect">
            <a:avLst/>
          </a:prstGeom>
          <a:noFill/>
          <a:ln w="9525">
            <a:noFill/>
            <a:miter lim="800000"/>
            <a:headEnd/>
            <a:tailEnd/>
          </a:ln>
        </p:spPr>
      </p:pic>
      <p:pic>
        <p:nvPicPr>
          <p:cNvPr id="11285" name="Picture 2" descr="C:\Users\Lalis\Desktop\Figura.png"/>
          <p:cNvPicPr>
            <a:picLocks noChangeAspect="1" noChangeArrowheads="1"/>
          </p:cNvPicPr>
          <p:nvPr/>
        </p:nvPicPr>
        <p:blipFill>
          <a:blip r:embed="rId3" cstate="print"/>
          <a:srcRect/>
          <a:stretch>
            <a:fillRect/>
          </a:stretch>
        </p:blipFill>
        <p:spPr bwMode="auto">
          <a:xfrm>
            <a:off x="8748713" y="6092825"/>
            <a:ext cx="282575" cy="739775"/>
          </a:xfrm>
          <a:prstGeom prst="rect">
            <a:avLst/>
          </a:prstGeom>
          <a:noFill/>
          <a:ln w="9525">
            <a:noFill/>
            <a:miter lim="800000"/>
            <a:headEnd/>
            <a:tailEnd/>
          </a:ln>
        </p:spPr>
      </p:pic>
      <p:pic>
        <p:nvPicPr>
          <p:cNvPr id="11286" name="Picture 2" descr="C:\Users\Lalis\Desktop\Figura.png"/>
          <p:cNvPicPr>
            <a:picLocks noChangeAspect="1" noChangeArrowheads="1"/>
          </p:cNvPicPr>
          <p:nvPr/>
        </p:nvPicPr>
        <p:blipFill>
          <a:blip r:embed="rId3" cstate="print"/>
          <a:srcRect/>
          <a:stretch>
            <a:fillRect/>
          </a:stretch>
        </p:blipFill>
        <p:spPr bwMode="auto">
          <a:xfrm>
            <a:off x="8748713" y="1773238"/>
            <a:ext cx="282575" cy="738187"/>
          </a:xfrm>
          <a:prstGeom prst="rect">
            <a:avLst/>
          </a:prstGeom>
          <a:noFill/>
          <a:ln w="9525">
            <a:noFill/>
            <a:miter lim="800000"/>
            <a:headEnd/>
            <a:tailEnd/>
          </a:ln>
        </p:spPr>
      </p:pic>
      <p:pic>
        <p:nvPicPr>
          <p:cNvPr id="11287" name="Picture 2" descr="C:\Users\Lalis\Desktop\Figura.png"/>
          <p:cNvPicPr>
            <a:picLocks noChangeAspect="1" noChangeArrowheads="1"/>
          </p:cNvPicPr>
          <p:nvPr/>
        </p:nvPicPr>
        <p:blipFill>
          <a:blip r:embed="rId3" cstate="print"/>
          <a:srcRect/>
          <a:stretch>
            <a:fillRect/>
          </a:stretch>
        </p:blipFill>
        <p:spPr bwMode="auto">
          <a:xfrm>
            <a:off x="8748713" y="4365625"/>
            <a:ext cx="282575" cy="738188"/>
          </a:xfrm>
          <a:prstGeom prst="rect">
            <a:avLst/>
          </a:prstGeom>
          <a:noFill/>
          <a:ln w="9525">
            <a:noFill/>
            <a:miter lim="800000"/>
            <a:headEnd/>
            <a:tailEnd/>
          </a:ln>
        </p:spPr>
      </p:pic>
      <p:sp>
        <p:nvSpPr>
          <p:cNvPr id="38" name="37 Rectángulo"/>
          <p:cNvSpPr/>
          <p:nvPr/>
        </p:nvSpPr>
        <p:spPr>
          <a:xfrm>
            <a:off x="107950" y="6021388"/>
            <a:ext cx="395288" cy="18891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39" name="38 Rectángulo"/>
          <p:cNvSpPr/>
          <p:nvPr/>
        </p:nvSpPr>
        <p:spPr>
          <a:xfrm>
            <a:off x="107950" y="6308725"/>
            <a:ext cx="395288" cy="188913"/>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2" name="41 Rectángulo"/>
          <p:cNvSpPr/>
          <p:nvPr/>
        </p:nvSpPr>
        <p:spPr>
          <a:xfrm>
            <a:off x="107950" y="6624638"/>
            <a:ext cx="395288" cy="188912"/>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graphicFrame>
        <p:nvGraphicFramePr>
          <p:cNvPr id="35" name="34 Diagrama"/>
          <p:cNvGraphicFramePr/>
          <p:nvPr/>
        </p:nvGraphicFramePr>
        <p:xfrm>
          <a:off x="1857356" y="1000108"/>
          <a:ext cx="5072098" cy="64633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6" name="35 Rectángulo redondeado"/>
          <p:cNvSpPr/>
          <p:nvPr/>
        </p:nvSpPr>
        <p:spPr>
          <a:xfrm>
            <a:off x="428625" y="2857500"/>
            <a:ext cx="4143375" cy="3429000"/>
          </a:xfrm>
          <a:prstGeom prst="roundRect">
            <a:avLst/>
          </a:prstGeom>
          <a:noFill/>
          <a:ln>
            <a:solidFill>
              <a:srgbClr val="99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37" name="36 CuadroTexto"/>
          <p:cNvSpPr txBox="1"/>
          <p:nvPr/>
        </p:nvSpPr>
        <p:spPr>
          <a:xfrm>
            <a:off x="642938" y="3200400"/>
            <a:ext cx="3786187" cy="2554288"/>
          </a:xfrm>
          <a:prstGeom prst="rect">
            <a:avLst/>
          </a:prstGeom>
          <a:noFill/>
        </p:spPr>
        <p:txBody>
          <a:bodyPr>
            <a:spAutoFit/>
          </a:bodyPr>
          <a:lstStyle/>
          <a:p>
            <a:pPr>
              <a:defRPr/>
            </a:pPr>
            <a:r>
              <a:rPr lang="es-ES" sz="1600" b="1" i="1" dirty="0">
                <a:latin typeface="+mn-lt"/>
              </a:rPr>
              <a:t>Tipo C - Conservadora:</a:t>
            </a:r>
            <a:r>
              <a:rPr lang="es-ES" sz="1600" b="1" dirty="0">
                <a:latin typeface="+mn-lt"/>
              </a:rPr>
              <a:t> entidades de actitud conservadora en el tema de la apertura de datos, su lema se resume en “no me muevo o hago algo, mientras no me exijan, esperemos a que digan o exijan”, hacen las tareas de apertura de datos porque “toca” o por “cumplir”. Manifiestan acuerdo con el proceso y dicen impulsarlo, pero las acciones no lo demuestran.</a:t>
            </a:r>
          </a:p>
        </p:txBody>
      </p:sp>
      <p:sp>
        <p:nvSpPr>
          <p:cNvPr id="11294" name="33 CuadroTexto"/>
          <p:cNvSpPr txBox="1">
            <a:spLocks noChangeArrowheads="1"/>
          </p:cNvSpPr>
          <p:nvPr/>
        </p:nvSpPr>
        <p:spPr bwMode="auto">
          <a:xfrm>
            <a:off x="0" y="404813"/>
            <a:ext cx="4000500" cy="523875"/>
          </a:xfrm>
          <a:prstGeom prst="rect">
            <a:avLst/>
          </a:prstGeom>
          <a:solidFill>
            <a:srgbClr val="800080"/>
          </a:solidFill>
          <a:ln w="9525">
            <a:noFill/>
            <a:miter lim="800000"/>
            <a:headEnd/>
            <a:tailEnd/>
          </a:ln>
        </p:spPr>
        <p:txBody>
          <a:bodyPr>
            <a:spAutoFit/>
          </a:bodyPr>
          <a:lstStyle/>
          <a:p>
            <a:r>
              <a:rPr lang="es-ES" sz="2800">
                <a:solidFill>
                  <a:schemeClr val="bg1"/>
                </a:solidFill>
                <a:latin typeface="Calibri" pitchFamily="34" charset="0"/>
              </a:rPr>
              <a:t>ENTIDADES  NACIONALES</a:t>
            </a:r>
          </a:p>
        </p:txBody>
      </p:sp>
      <p:sp>
        <p:nvSpPr>
          <p:cNvPr id="33" name="32 CuadroTexto"/>
          <p:cNvSpPr txBox="1"/>
          <p:nvPr/>
        </p:nvSpPr>
        <p:spPr>
          <a:xfrm>
            <a:off x="6030913" y="1987550"/>
            <a:ext cx="2522537" cy="369888"/>
          </a:xfrm>
          <a:prstGeom prst="rect">
            <a:avLst/>
          </a:prstGeom>
          <a:noFill/>
        </p:spPr>
        <p:txBody>
          <a:bodyPr wrap="none">
            <a:spAutoFit/>
          </a:bodyPr>
          <a:lstStyle/>
          <a:p>
            <a:pPr>
              <a:defRPr/>
            </a:pPr>
            <a:r>
              <a:rPr lang="es-ES" b="1" dirty="0">
                <a:latin typeface="+mn-lt"/>
              </a:rPr>
              <a:t>4.1. Elementos Tipología</a:t>
            </a:r>
          </a:p>
        </p:txBody>
      </p:sp>
      <p:sp>
        <p:nvSpPr>
          <p:cNvPr id="40" name="39 Menos"/>
          <p:cNvSpPr/>
          <p:nvPr/>
        </p:nvSpPr>
        <p:spPr>
          <a:xfrm>
            <a:off x="5715000" y="2357438"/>
            <a:ext cx="3143250" cy="142875"/>
          </a:xfrm>
          <a:prstGeom prst="mathMinus">
            <a:avLst/>
          </a:prstGeom>
          <a:solidFill>
            <a:srgbClr val="9900CC"/>
          </a:solidFill>
          <a:ln>
            <a:solidFill>
              <a:srgbClr val="99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41" name="40 Rectángulo redondeado"/>
          <p:cNvSpPr/>
          <p:nvPr/>
        </p:nvSpPr>
        <p:spPr>
          <a:xfrm>
            <a:off x="4786313" y="2857500"/>
            <a:ext cx="4143375" cy="3357563"/>
          </a:xfrm>
          <a:prstGeom prst="roundRect">
            <a:avLst/>
          </a:prstGeom>
          <a:noFill/>
          <a:ln>
            <a:solidFill>
              <a:srgbClr val="99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43" name="42 CuadroTexto"/>
          <p:cNvSpPr txBox="1"/>
          <p:nvPr/>
        </p:nvSpPr>
        <p:spPr>
          <a:xfrm>
            <a:off x="5000625" y="3175000"/>
            <a:ext cx="3786188" cy="2555875"/>
          </a:xfrm>
          <a:prstGeom prst="rect">
            <a:avLst/>
          </a:prstGeom>
          <a:noFill/>
        </p:spPr>
        <p:txBody>
          <a:bodyPr>
            <a:spAutoFit/>
          </a:bodyPr>
          <a:lstStyle/>
          <a:p>
            <a:pPr>
              <a:defRPr/>
            </a:pPr>
            <a:r>
              <a:rPr lang="es-ES" sz="1600" b="1" i="1" dirty="0">
                <a:latin typeface="+mn-lt"/>
              </a:rPr>
              <a:t>Tipo D - Neutra:  </a:t>
            </a:r>
            <a:r>
              <a:rPr lang="es-ES" sz="1600" b="1" dirty="0">
                <a:latin typeface="+mn-lt"/>
              </a:rPr>
              <a:t>entidades que recién conocen o participan del proceso de apertura de datos, no han visto la importancia del tema, puede decirse que tienen una actitud neutra: no les interesa aún, pero tampoco se resisten. Reclaman más sensibilización sobre el tema, especialmente a los directivos de las entidades.</a:t>
            </a:r>
          </a:p>
          <a:p>
            <a:pPr>
              <a:defRPr/>
            </a:pPr>
            <a:endParaRPr lang="es-ES" sz="1600" dirty="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C:\Users\Lalis\Desktop\Figura.png"/>
          <p:cNvPicPr>
            <a:picLocks noChangeAspect="1" noChangeArrowheads="1"/>
          </p:cNvPicPr>
          <p:nvPr/>
        </p:nvPicPr>
        <p:blipFill>
          <a:blip r:embed="rId3" cstate="print"/>
          <a:srcRect/>
          <a:stretch>
            <a:fillRect/>
          </a:stretch>
        </p:blipFill>
        <p:spPr bwMode="auto">
          <a:xfrm>
            <a:off x="8748713" y="908050"/>
            <a:ext cx="282575" cy="739775"/>
          </a:xfrm>
          <a:prstGeom prst="rect">
            <a:avLst/>
          </a:prstGeom>
          <a:noFill/>
          <a:ln w="9525">
            <a:noFill/>
            <a:miter lim="800000"/>
            <a:headEnd/>
            <a:tailEnd/>
          </a:ln>
        </p:spPr>
      </p:pic>
      <p:pic>
        <p:nvPicPr>
          <p:cNvPr id="12291" name="Picture 2" descr="C:\Users\Lalis\Desktop\Figura.png"/>
          <p:cNvPicPr>
            <a:picLocks noChangeAspect="1" noChangeArrowheads="1"/>
          </p:cNvPicPr>
          <p:nvPr/>
        </p:nvPicPr>
        <p:blipFill>
          <a:blip r:embed="rId3" cstate="print"/>
          <a:srcRect/>
          <a:stretch>
            <a:fillRect/>
          </a:stretch>
        </p:blipFill>
        <p:spPr bwMode="auto">
          <a:xfrm>
            <a:off x="8748713" y="1773238"/>
            <a:ext cx="282575" cy="738187"/>
          </a:xfrm>
          <a:prstGeom prst="rect">
            <a:avLst/>
          </a:prstGeom>
          <a:noFill/>
          <a:ln w="9525">
            <a:noFill/>
            <a:miter lim="800000"/>
            <a:headEnd/>
            <a:tailEnd/>
          </a:ln>
        </p:spPr>
      </p:pic>
      <p:pic>
        <p:nvPicPr>
          <p:cNvPr id="12292" name="Picture 2" descr="C:\Users\Lalis\Desktop\Figura.png"/>
          <p:cNvPicPr>
            <a:picLocks noChangeAspect="1" noChangeArrowheads="1"/>
          </p:cNvPicPr>
          <p:nvPr/>
        </p:nvPicPr>
        <p:blipFill>
          <a:blip r:embed="rId3" cstate="print"/>
          <a:srcRect/>
          <a:stretch>
            <a:fillRect/>
          </a:stretch>
        </p:blipFill>
        <p:spPr bwMode="auto">
          <a:xfrm>
            <a:off x="8753475" y="6073775"/>
            <a:ext cx="282575" cy="739775"/>
          </a:xfrm>
          <a:prstGeom prst="rect">
            <a:avLst/>
          </a:prstGeom>
          <a:noFill/>
          <a:ln w="9525">
            <a:noFill/>
            <a:miter lim="800000"/>
            <a:headEnd/>
            <a:tailEnd/>
          </a:ln>
        </p:spPr>
      </p:pic>
      <p:pic>
        <p:nvPicPr>
          <p:cNvPr id="12293" name="Picture 2" descr="C:\Users\Lalis\Desktop\Figura.png"/>
          <p:cNvPicPr>
            <a:picLocks noChangeAspect="1" noChangeArrowheads="1"/>
          </p:cNvPicPr>
          <p:nvPr/>
        </p:nvPicPr>
        <p:blipFill>
          <a:blip r:embed="rId3" cstate="print"/>
          <a:srcRect/>
          <a:stretch>
            <a:fillRect/>
          </a:stretch>
        </p:blipFill>
        <p:spPr bwMode="auto">
          <a:xfrm>
            <a:off x="8748713" y="2636838"/>
            <a:ext cx="282575" cy="739775"/>
          </a:xfrm>
          <a:prstGeom prst="rect">
            <a:avLst/>
          </a:prstGeom>
          <a:noFill/>
          <a:ln w="9525">
            <a:noFill/>
            <a:miter lim="800000"/>
            <a:headEnd/>
            <a:tailEnd/>
          </a:ln>
        </p:spPr>
      </p:pic>
      <p:pic>
        <p:nvPicPr>
          <p:cNvPr id="12294" name="Picture 2" descr="C:\Users\Lalis\Desktop\Figura.png"/>
          <p:cNvPicPr>
            <a:picLocks noChangeAspect="1" noChangeArrowheads="1"/>
          </p:cNvPicPr>
          <p:nvPr/>
        </p:nvPicPr>
        <p:blipFill>
          <a:blip r:embed="rId3" cstate="print"/>
          <a:srcRect/>
          <a:stretch>
            <a:fillRect/>
          </a:stretch>
        </p:blipFill>
        <p:spPr bwMode="auto">
          <a:xfrm>
            <a:off x="8748713" y="6073775"/>
            <a:ext cx="282575" cy="739775"/>
          </a:xfrm>
          <a:prstGeom prst="rect">
            <a:avLst/>
          </a:prstGeom>
          <a:noFill/>
          <a:ln w="9525">
            <a:noFill/>
            <a:miter lim="800000"/>
            <a:headEnd/>
            <a:tailEnd/>
          </a:ln>
        </p:spPr>
      </p:pic>
      <p:pic>
        <p:nvPicPr>
          <p:cNvPr id="12295" name="Picture 2" descr="C:\Users\Lalis\Desktop\Figura.png"/>
          <p:cNvPicPr>
            <a:picLocks noChangeAspect="1" noChangeArrowheads="1"/>
          </p:cNvPicPr>
          <p:nvPr/>
        </p:nvPicPr>
        <p:blipFill>
          <a:blip r:embed="rId3" cstate="print"/>
          <a:srcRect/>
          <a:stretch>
            <a:fillRect/>
          </a:stretch>
        </p:blipFill>
        <p:spPr bwMode="auto">
          <a:xfrm>
            <a:off x="8748713" y="3500438"/>
            <a:ext cx="282575" cy="739775"/>
          </a:xfrm>
          <a:prstGeom prst="rect">
            <a:avLst/>
          </a:prstGeom>
          <a:noFill/>
          <a:ln w="9525">
            <a:noFill/>
            <a:miter lim="800000"/>
            <a:headEnd/>
            <a:tailEnd/>
          </a:ln>
        </p:spPr>
      </p:pic>
      <p:pic>
        <p:nvPicPr>
          <p:cNvPr id="12296" name="Picture 2" descr="C:\Users\Lalis\Desktop\Figura.png"/>
          <p:cNvPicPr>
            <a:picLocks noChangeAspect="1" noChangeArrowheads="1"/>
          </p:cNvPicPr>
          <p:nvPr/>
        </p:nvPicPr>
        <p:blipFill>
          <a:blip r:embed="rId3" cstate="print"/>
          <a:srcRect/>
          <a:stretch>
            <a:fillRect/>
          </a:stretch>
        </p:blipFill>
        <p:spPr bwMode="auto">
          <a:xfrm>
            <a:off x="8748713" y="6073775"/>
            <a:ext cx="282575" cy="739775"/>
          </a:xfrm>
          <a:prstGeom prst="rect">
            <a:avLst/>
          </a:prstGeom>
          <a:noFill/>
          <a:ln w="9525">
            <a:noFill/>
            <a:miter lim="800000"/>
            <a:headEnd/>
            <a:tailEnd/>
          </a:ln>
        </p:spPr>
      </p:pic>
      <p:pic>
        <p:nvPicPr>
          <p:cNvPr id="12297" name="Picture 2" descr="C:\Users\Lalis\Desktop\Figura.png"/>
          <p:cNvPicPr>
            <a:picLocks noChangeAspect="1" noChangeArrowheads="1"/>
          </p:cNvPicPr>
          <p:nvPr/>
        </p:nvPicPr>
        <p:blipFill>
          <a:blip r:embed="rId3" cstate="print"/>
          <a:srcRect/>
          <a:stretch>
            <a:fillRect/>
          </a:stretch>
        </p:blipFill>
        <p:spPr bwMode="auto">
          <a:xfrm>
            <a:off x="8753475" y="4365625"/>
            <a:ext cx="282575" cy="738188"/>
          </a:xfrm>
          <a:prstGeom prst="rect">
            <a:avLst/>
          </a:prstGeom>
          <a:noFill/>
          <a:ln w="9525">
            <a:noFill/>
            <a:miter lim="800000"/>
            <a:headEnd/>
            <a:tailEnd/>
          </a:ln>
        </p:spPr>
      </p:pic>
      <p:pic>
        <p:nvPicPr>
          <p:cNvPr id="12298" name="Picture 2" descr="C:\Users\Lalis\Desktop\Figura.png"/>
          <p:cNvPicPr>
            <a:picLocks noChangeAspect="1" noChangeArrowheads="1"/>
          </p:cNvPicPr>
          <p:nvPr/>
        </p:nvPicPr>
        <p:blipFill>
          <a:blip r:embed="rId3" cstate="print"/>
          <a:srcRect/>
          <a:stretch>
            <a:fillRect/>
          </a:stretch>
        </p:blipFill>
        <p:spPr bwMode="auto">
          <a:xfrm>
            <a:off x="8748713" y="5229225"/>
            <a:ext cx="282575" cy="739775"/>
          </a:xfrm>
          <a:prstGeom prst="rect">
            <a:avLst/>
          </a:prstGeom>
          <a:noFill/>
          <a:ln w="9525">
            <a:noFill/>
            <a:miter lim="800000"/>
            <a:headEnd/>
            <a:tailEnd/>
          </a:ln>
        </p:spPr>
      </p:pic>
      <p:pic>
        <p:nvPicPr>
          <p:cNvPr id="12299" name="Picture 2" descr="C:\Users\Lalis\Desktop\Figura.png"/>
          <p:cNvPicPr>
            <a:picLocks noChangeAspect="1" noChangeArrowheads="1"/>
          </p:cNvPicPr>
          <p:nvPr/>
        </p:nvPicPr>
        <p:blipFill>
          <a:blip r:embed="rId3" cstate="print"/>
          <a:srcRect/>
          <a:stretch>
            <a:fillRect/>
          </a:stretch>
        </p:blipFill>
        <p:spPr bwMode="auto">
          <a:xfrm>
            <a:off x="8748713" y="6073775"/>
            <a:ext cx="282575" cy="739775"/>
          </a:xfrm>
          <a:prstGeom prst="rect">
            <a:avLst/>
          </a:prstGeom>
          <a:noFill/>
          <a:ln w="9525">
            <a:noFill/>
            <a:miter lim="800000"/>
            <a:headEnd/>
            <a:tailEnd/>
          </a:ln>
        </p:spPr>
      </p:pic>
      <p:pic>
        <p:nvPicPr>
          <p:cNvPr id="12300" name="Picture 2" descr="C:\Users\Lalis\Desktop\Figura.png"/>
          <p:cNvPicPr>
            <a:picLocks noChangeAspect="1" noChangeArrowheads="1"/>
          </p:cNvPicPr>
          <p:nvPr/>
        </p:nvPicPr>
        <p:blipFill>
          <a:blip r:embed="rId3" cstate="print"/>
          <a:srcRect/>
          <a:stretch>
            <a:fillRect/>
          </a:stretch>
        </p:blipFill>
        <p:spPr bwMode="auto">
          <a:xfrm>
            <a:off x="8748713" y="5229225"/>
            <a:ext cx="282575" cy="739775"/>
          </a:xfrm>
          <a:prstGeom prst="rect">
            <a:avLst/>
          </a:prstGeom>
          <a:noFill/>
          <a:ln w="9525">
            <a:noFill/>
            <a:miter lim="800000"/>
            <a:headEnd/>
            <a:tailEnd/>
          </a:ln>
        </p:spPr>
      </p:pic>
      <p:pic>
        <p:nvPicPr>
          <p:cNvPr id="12301" name="Picture 2" descr="C:\Users\Lalis\Desktop\Figura.png"/>
          <p:cNvPicPr>
            <a:picLocks noChangeAspect="1" noChangeArrowheads="1"/>
          </p:cNvPicPr>
          <p:nvPr/>
        </p:nvPicPr>
        <p:blipFill>
          <a:blip r:embed="rId3" cstate="print"/>
          <a:srcRect/>
          <a:stretch>
            <a:fillRect/>
          </a:stretch>
        </p:blipFill>
        <p:spPr bwMode="auto">
          <a:xfrm>
            <a:off x="8748713" y="5229225"/>
            <a:ext cx="282575" cy="739775"/>
          </a:xfrm>
          <a:prstGeom prst="rect">
            <a:avLst/>
          </a:prstGeom>
          <a:noFill/>
          <a:ln w="9525">
            <a:noFill/>
            <a:miter lim="800000"/>
            <a:headEnd/>
            <a:tailEnd/>
          </a:ln>
        </p:spPr>
      </p:pic>
      <p:pic>
        <p:nvPicPr>
          <p:cNvPr id="12302" name="Picture 2" descr="C:\Users\Lalis\Desktop\Figura.png"/>
          <p:cNvPicPr>
            <a:picLocks noChangeAspect="1" noChangeArrowheads="1"/>
          </p:cNvPicPr>
          <p:nvPr/>
        </p:nvPicPr>
        <p:blipFill>
          <a:blip r:embed="rId3" cstate="print"/>
          <a:srcRect/>
          <a:stretch>
            <a:fillRect/>
          </a:stretch>
        </p:blipFill>
        <p:spPr bwMode="auto">
          <a:xfrm>
            <a:off x="8748713" y="4365625"/>
            <a:ext cx="282575" cy="738188"/>
          </a:xfrm>
          <a:prstGeom prst="rect">
            <a:avLst/>
          </a:prstGeom>
          <a:noFill/>
          <a:ln w="9525">
            <a:noFill/>
            <a:miter lim="800000"/>
            <a:headEnd/>
            <a:tailEnd/>
          </a:ln>
        </p:spPr>
      </p:pic>
      <p:pic>
        <p:nvPicPr>
          <p:cNvPr id="12303" name="Picture 2" descr="C:\Users\Lalis\Desktop\Figura.png"/>
          <p:cNvPicPr>
            <a:picLocks noChangeAspect="1" noChangeArrowheads="1"/>
          </p:cNvPicPr>
          <p:nvPr/>
        </p:nvPicPr>
        <p:blipFill>
          <a:blip r:embed="rId3" cstate="print"/>
          <a:srcRect/>
          <a:stretch>
            <a:fillRect/>
          </a:stretch>
        </p:blipFill>
        <p:spPr bwMode="auto">
          <a:xfrm>
            <a:off x="8748713" y="6092825"/>
            <a:ext cx="282575" cy="739775"/>
          </a:xfrm>
          <a:prstGeom prst="rect">
            <a:avLst/>
          </a:prstGeom>
          <a:noFill/>
          <a:ln w="9525">
            <a:noFill/>
            <a:miter lim="800000"/>
            <a:headEnd/>
            <a:tailEnd/>
          </a:ln>
        </p:spPr>
      </p:pic>
      <p:pic>
        <p:nvPicPr>
          <p:cNvPr id="12304" name="Picture 2" descr="C:\Users\Lalis\Desktop\Figura.png"/>
          <p:cNvPicPr>
            <a:picLocks noChangeAspect="1" noChangeArrowheads="1"/>
          </p:cNvPicPr>
          <p:nvPr/>
        </p:nvPicPr>
        <p:blipFill>
          <a:blip r:embed="rId3" cstate="print"/>
          <a:srcRect/>
          <a:stretch>
            <a:fillRect/>
          </a:stretch>
        </p:blipFill>
        <p:spPr bwMode="auto">
          <a:xfrm>
            <a:off x="8748713" y="5229225"/>
            <a:ext cx="282575" cy="739775"/>
          </a:xfrm>
          <a:prstGeom prst="rect">
            <a:avLst/>
          </a:prstGeom>
          <a:noFill/>
          <a:ln w="9525">
            <a:noFill/>
            <a:miter lim="800000"/>
            <a:headEnd/>
            <a:tailEnd/>
          </a:ln>
        </p:spPr>
      </p:pic>
      <p:pic>
        <p:nvPicPr>
          <p:cNvPr id="12305" name="Picture 2" descr="C:\Users\Lalis\Desktop\Figura.png"/>
          <p:cNvPicPr>
            <a:picLocks noChangeAspect="1" noChangeArrowheads="1"/>
          </p:cNvPicPr>
          <p:nvPr/>
        </p:nvPicPr>
        <p:blipFill>
          <a:blip r:embed="rId3" cstate="print"/>
          <a:srcRect/>
          <a:stretch>
            <a:fillRect/>
          </a:stretch>
        </p:blipFill>
        <p:spPr bwMode="auto">
          <a:xfrm>
            <a:off x="8748713" y="4365625"/>
            <a:ext cx="282575" cy="738188"/>
          </a:xfrm>
          <a:prstGeom prst="rect">
            <a:avLst/>
          </a:prstGeom>
          <a:noFill/>
          <a:ln w="9525">
            <a:noFill/>
            <a:miter lim="800000"/>
            <a:headEnd/>
            <a:tailEnd/>
          </a:ln>
        </p:spPr>
      </p:pic>
      <p:pic>
        <p:nvPicPr>
          <p:cNvPr id="12306" name="Picture 2" descr="C:\Users\Lalis\Desktop\Figura.png"/>
          <p:cNvPicPr>
            <a:picLocks noChangeAspect="1" noChangeArrowheads="1"/>
          </p:cNvPicPr>
          <p:nvPr/>
        </p:nvPicPr>
        <p:blipFill>
          <a:blip r:embed="rId3" cstate="print"/>
          <a:srcRect/>
          <a:stretch>
            <a:fillRect/>
          </a:stretch>
        </p:blipFill>
        <p:spPr bwMode="auto">
          <a:xfrm>
            <a:off x="8748713" y="3500438"/>
            <a:ext cx="282575" cy="739775"/>
          </a:xfrm>
          <a:prstGeom prst="rect">
            <a:avLst/>
          </a:prstGeom>
          <a:noFill/>
          <a:ln w="9525">
            <a:noFill/>
            <a:miter lim="800000"/>
            <a:headEnd/>
            <a:tailEnd/>
          </a:ln>
        </p:spPr>
      </p:pic>
      <p:pic>
        <p:nvPicPr>
          <p:cNvPr id="12307" name="Picture 2" descr="C:\Users\Lalis\Desktop\Figura.png"/>
          <p:cNvPicPr>
            <a:picLocks noChangeAspect="1" noChangeArrowheads="1"/>
          </p:cNvPicPr>
          <p:nvPr/>
        </p:nvPicPr>
        <p:blipFill>
          <a:blip r:embed="rId3" cstate="print"/>
          <a:srcRect/>
          <a:stretch>
            <a:fillRect/>
          </a:stretch>
        </p:blipFill>
        <p:spPr bwMode="auto">
          <a:xfrm>
            <a:off x="8748713" y="3500438"/>
            <a:ext cx="282575" cy="739775"/>
          </a:xfrm>
          <a:prstGeom prst="rect">
            <a:avLst/>
          </a:prstGeom>
          <a:noFill/>
          <a:ln w="9525">
            <a:noFill/>
            <a:miter lim="800000"/>
            <a:headEnd/>
            <a:tailEnd/>
          </a:ln>
        </p:spPr>
      </p:pic>
      <p:pic>
        <p:nvPicPr>
          <p:cNvPr id="12308" name="Picture 2" descr="C:\Users\Lalis\Desktop\Figura.png"/>
          <p:cNvPicPr>
            <a:picLocks noChangeAspect="1" noChangeArrowheads="1"/>
          </p:cNvPicPr>
          <p:nvPr/>
        </p:nvPicPr>
        <p:blipFill>
          <a:blip r:embed="rId3" cstate="print"/>
          <a:srcRect/>
          <a:stretch>
            <a:fillRect/>
          </a:stretch>
        </p:blipFill>
        <p:spPr bwMode="auto">
          <a:xfrm>
            <a:off x="8748713" y="2636838"/>
            <a:ext cx="282575" cy="739775"/>
          </a:xfrm>
          <a:prstGeom prst="rect">
            <a:avLst/>
          </a:prstGeom>
          <a:noFill/>
          <a:ln w="9525">
            <a:noFill/>
            <a:miter lim="800000"/>
            <a:headEnd/>
            <a:tailEnd/>
          </a:ln>
        </p:spPr>
      </p:pic>
      <p:pic>
        <p:nvPicPr>
          <p:cNvPr id="12309" name="Picture 2" descr="C:\Users\Lalis\Desktop\Figura.png"/>
          <p:cNvPicPr>
            <a:picLocks noChangeAspect="1" noChangeArrowheads="1"/>
          </p:cNvPicPr>
          <p:nvPr/>
        </p:nvPicPr>
        <p:blipFill>
          <a:blip r:embed="rId3" cstate="print"/>
          <a:srcRect/>
          <a:stretch>
            <a:fillRect/>
          </a:stretch>
        </p:blipFill>
        <p:spPr bwMode="auto">
          <a:xfrm>
            <a:off x="8748713" y="6092825"/>
            <a:ext cx="282575" cy="739775"/>
          </a:xfrm>
          <a:prstGeom prst="rect">
            <a:avLst/>
          </a:prstGeom>
          <a:noFill/>
          <a:ln w="9525">
            <a:noFill/>
            <a:miter lim="800000"/>
            <a:headEnd/>
            <a:tailEnd/>
          </a:ln>
        </p:spPr>
      </p:pic>
      <p:pic>
        <p:nvPicPr>
          <p:cNvPr id="12310" name="Picture 2" descr="C:\Users\Lalis\Desktop\Figura.png"/>
          <p:cNvPicPr>
            <a:picLocks noChangeAspect="1" noChangeArrowheads="1"/>
          </p:cNvPicPr>
          <p:nvPr/>
        </p:nvPicPr>
        <p:blipFill>
          <a:blip r:embed="rId3" cstate="print"/>
          <a:srcRect/>
          <a:stretch>
            <a:fillRect/>
          </a:stretch>
        </p:blipFill>
        <p:spPr bwMode="auto">
          <a:xfrm>
            <a:off x="8748713" y="1773238"/>
            <a:ext cx="282575" cy="738187"/>
          </a:xfrm>
          <a:prstGeom prst="rect">
            <a:avLst/>
          </a:prstGeom>
          <a:noFill/>
          <a:ln w="9525">
            <a:noFill/>
            <a:miter lim="800000"/>
            <a:headEnd/>
            <a:tailEnd/>
          </a:ln>
        </p:spPr>
      </p:pic>
      <p:pic>
        <p:nvPicPr>
          <p:cNvPr id="12311" name="Picture 2" descr="C:\Users\Lalis\Desktop\Figura.png"/>
          <p:cNvPicPr>
            <a:picLocks noChangeAspect="1" noChangeArrowheads="1"/>
          </p:cNvPicPr>
          <p:nvPr/>
        </p:nvPicPr>
        <p:blipFill>
          <a:blip r:embed="rId3" cstate="print"/>
          <a:srcRect/>
          <a:stretch>
            <a:fillRect/>
          </a:stretch>
        </p:blipFill>
        <p:spPr bwMode="auto">
          <a:xfrm>
            <a:off x="8748713" y="4365625"/>
            <a:ext cx="282575" cy="738188"/>
          </a:xfrm>
          <a:prstGeom prst="rect">
            <a:avLst/>
          </a:prstGeom>
          <a:noFill/>
          <a:ln w="9525">
            <a:noFill/>
            <a:miter lim="800000"/>
            <a:headEnd/>
            <a:tailEnd/>
          </a:ln>
        </p:spPr>
      </p:pic>
      <p:sp>
        <p:nvSpPr>
          <p:cNvPr id="38" name="37 Rectángulo"/>
          <p:cNvSpPr/>
          <p:nvPr/>
        </p:nvSpPr>
        <p:spPr>
          <a:xfrm>
            <a:off x="107950" y="6021388"/>
            <a:ext cx="395288" cy="18891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39" name="38 Rectángulo"/>
          <p:cNvSpPr/>
          <p:nvPr/>
        </p:nvSpPr>
        <p:spPr>
          <a:xfrm>
            <a:off x="107950" y="6308725"/>
            <a:ext cx="395288" cy="188913"/>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2" name="41 Rectángulo"/>
          <p:cNvSpPr/>
          <p:nvPr/>
        </p:nvSpPr>
        <p:spPr>
          <a:xfrm>
            <a:off x="107950" y="6624638"/>
            <a:ext cx="395288" cy="188912"/>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graphicFrame>
        <p:nvGraphicFramePr>
          <p:cNvPr id="35" name="34 Diagrama"/>
          <p:cNvGraphicFramePr/>
          <p:nvPr/>
        </p:nvGraphicFramePr>
        <p:xfrm>
          <a:off x="1857356" y="1000108"/>
          <a:ext cx="5072098" cy="64633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6" name="35 Rectángulo redondeado"/>
          <p:cNvSpPr/>
          <p:nvPr/>
        </p:nvSpPr>
        <p:spPr>
          <a:xfrm>
            <a:off x="428625" y="2286000"/>
            <a:ext cx="4143375" cy="4143375"/>
          </a:xfrm>
          <a:prstGeom prst="roundRect">
            <a:avLst/>
          </a:prstGeom>
          <a:noFill/>
          <a:ln>
            <a:solidFill>
              <a:srgbClr val="99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37" name="36 CuadroTexto"/>
          <p:cNvSpPr txBox="1"/>
          <p:nvPr/>
        </p:nvSpPr>
        <p:spPr>
          <a:xfrm>
            <a:off x="642938" y="2357438"/>
            <a:ext cx="3786187" cy="4032250"/>
          </a:xfrm>
          <a:prstGeom prst="rect">
            <a:avLst/>
          </a:prstGeom>
          <a:noFill/>
        </p:spPr>
        <p:txBody>
          <a:bodyPr>
            <a:spAutoFit/>
          </a:bodyPr>
          <a:lstStyle/>
          <a:p>
            <a:pPr>
              <a:defRPr/>
            </a:pPr>
            <a:r>
              <a:rPr lang="es-ES" sz="1600" b="1" i="1" dirty="0">
                <a:latin typeface="+mn-lt"/>
              </a:rPr>
              <a:t>Tipo E - Reactiva:</a:t>
            </a:r>
            <a:r>
              <a:rPr lang="es-ES" sz="1600" b="1" dirty="0">
                <a:latin typeface="+mn-lt"/>
              </a:rPr>
              <a:t> entidades con resistencias disfrazadas al proceso de apertura de datos, de alguna manera son reactivos y están a la defensiva, están trabajando poco en el proceso de apertura de datos, muestran mucha confusión o apariencia de conocimiento técnico, tienen el manual GEL 3.1 y no lo han leído esgrimen todo tipo de argumentos: no hay tiempo, con las tareas de GEL se nos recargó el trabajo, se necesitan más personas, no necesitamos publicar los datos porque ya están afuera en la página web de la entidad, y además tenemos un nicho de público que saben cómo conseguirlos en los portales.</a:t>
            </a:r>
          </a:p>
        </p:txBody>
      </p:sp>
      <p:sp>
        <p:nvSpPr>
          <p:cNvPr id="12318" name="33 CuadroTexto"/>
          <p:cNvSpPr txBox="1">
            <a:spLocks noChangeArrowheads="1"/>
          </p:cNvSpPr>
          <p:nvPr/>
        </p:nvSpPr>
        <p:spPr bwMode="auto">
          <a:xfrm>
            <a:off x="0" y="404813"/>
            <a:ext cx="4000500" cy="523875"/>
          </a:xfrm>
          <a:prstGeom prst="rect">
            <a:avLst/>
          </a:prstGeom>
          <a:solidFill>
            <a:srgbClr val="800080"/>
          </a:solidFill>
          <a:ln w="9525">
            <a:noFill/>
            <a:miter lim="800000"/>
            <a:headEnd/>
            <a:tailEnd/>
          </a:ln>
        </p:spPr>
        <p:txBody>
          <a:bodyPr>
            <a:spAutoFit/>
          </a:bodyPr>
          <a:lstStyle/>
          <a:p>
            <a:r>
              <a:rPr lang="es-ES" sz="2800">
                <a:solidFill>
                  <a:schemeClr val="bg1"/>
                </a:solidFill>
                <a:latin typeface="Calibri" pitchFamily="34" charset="0"/>
              </a:rPr>
              <a:t>ENTIDADES  NACIONALES</a:t>
            </a:r>
          </a:p>
        </p:txBody>
      </p:sp>
      <p:sp>
        <p:nvSpPr>
          <p:cNvPr id="33" name="32 CuadroTexto"/>
          <p:cNvSpPr txBox="1"/>
          <p:nvPr/>
        </p:nvSpPr>
        <p:spPr>
          <a:xfrm>
            <a:off x="6030913" y="1643063"/>
            <a:ext cx="2522537" cy="369887"/>
          </a:xfrm>
          <a:prstGeom prst="rect">
            <a:avLst/>
          </a:prstGeom>
          <a:noFill/>
        </p:spPr>
        <p:txBody>
          <a:bodyPr wrap="none">
            <a:spAutoFit/>
          </a:bodyPr>
          <a:lstStyle/>
          <a:p>
            <a:pPr>
              <a:defRPr/>
            </a:pPr>
            <a:r>
              <a:rPr lang="es-ES" b="1" dirty="0">
                <a:latin typeface="+mn-lt"/>
              </a:rPr>
              <a:t>4.1. Elementos Tipología</a:t>
            </a:r>
          </a:p>
        </p:txBody>
      </p:sp>
      <p:sp>
        <p:nvSpPr>
          <p:cNvPr id="40" name="39 Menos"/>
          <p:cNvSpPr/>
          <p:nvPr/>
        </p:nvSpPr>
        <p:spPr>
          <a:xfrm>
            <a:off x="5715000" y="2012950"/>
            <a:ext cx="3143250" cy="142875"/>
          </a:xfrm>
          <a:prstGeom prst="mathMinus">
            <a:avLst/>
          </a:prstGeom>
          <a:solidFill>
            <a:srgbClr val="9900CC"/>
          </a:solidFill>
          <a:ln>
            <a:solidFill>
              <a:srgbClr val="99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41" name="40 Rectángulo redondeado"/>
          <p:cNvSpPr/>
          <p:nvPr/>
        </p:nvSpPr>
        <p:spPr>
          <a:xfrm>
            <a:off x="4786313" y="2500313"/>
            <a:ext cx="4143375" cy="4143375"/>
          </a:xfrm>
          <a:prstGeom prst="roundRect">
            <a:avLst/>
          </a:prstGeom>
          <a:noFill/>
          <a:ln>
            <a:solidFill>
              <a:srgbClr val="99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43" name="42 CuadroTexto"/>
          <p:cNvSpPr txBox="1"/>
          <p:nvPr/>
        </p:nvSpPr>
        <p:spPr>
          <a:xfrm>
            <a:off x="5000625" y="2643188"/>
            <a:ext cx="3786188" cy="3786187"/>
          </a:xfrm>
          <a:prstGeom prst="rect">
            <a:avLst/>
          </a:prstGeom>
          <a:noFill/>
        </p:spPr>
        <p:txBody>
          <a:bodyPr>
            <a:spAutoFit/>
          </a:bodyPr>
          <a:lstStyle/>
          <a:p>
            <a:pPr>
              <a:defRPr/>
            </a:pPr>
            <a:r>
              <a:rPr lang="es-ES" sz="1600" b="1" i="1" dirty="0">
                <a:latin typeface="+mn-lt"/>
              </a:rPr>
              <a:t>Tipo Especial: </a:t>
            </a:r>
            <a:r>
              <a:rPr lang="es-ES" sz="1600" b="1" dirty="0">
                <a:latin typeface="+mn-lt"/>
              </a:rPr>
              <a:t>Se definió este tipo por considerar que existen entidades que tienen una función muy diferente del resto de entidades públicas, es el único tipo de entidades en el que el cumplimiento misional implica poner en riesgo la vida de sus servidores: las Fuerzas Militares y de policía. En estas hay mucho temor en publicar datos por la eventual vulnerabilidad de los servidores. No son reactivos al tema, más bien van cumpliendo con las tareas que se desprenden de GEL. Podrían identificarse como del tipo C, pero por el riesgo amerita este tipo especial.</a:t>
            </a: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C:\Users\Lalis\Desktop\Figura.png"/>
          <p:cNvPicPr>
            <a:picLocks noChangeAspect="1" noChangeArrowheads="1"/>
          </p:cNvPicPr>
          <p:nvPr/>
        </p:nvPicPr>
        <p:blipFill>
          <a:blip r:embed="rId3" cstate="print"/>
          <a:srcRect/>
          <a:stretch>
            <a:fillRect/>
          </a:stretch>
        </p:blipFill>
        <p:spPr bwMode="auto">
          <a:xfrm>
            <a:off x="8748713" y="908050"/>
            <a:ext cx="282575" cy="739775"/>
          </a:xfrm>
          <a:prstGeom prst="rect">
            <a:avLst/>
          </a:prstGeom>
          <a:noFill/>
          <a:ln w="9525">
            <a:noFill/>
            <a:miter lim="800000"/>
            <a:headEnd/>
            <a:tailEnd/>
          </a:ln>
        </p:spPr>
      </p:pic>
      <p:pic>
        <p:nvPicPr>
          <p:cNvPr id="13315" name="Picture 2" descr="C:\Users\Lalis\Desktop\Figura.png"/>
          <p:cNvPicPr>
            <a:picLocks noChangeAspect="1" noChangeArrowheads="1"/>
          </p:cNvPicPr>
          <p:nvPr/>
        </p:nvPicPr>
        <p:blipFill>
          <a:blip r:embed="rId3" cstate="print"/>
          <a:srcRect/>
          <a:stretch>
            <a:fillRect/>
          </a:stretch>
        </p:blipFill>
        <p:spPr bwMode="auto">
          <a:xfrm>
            <a:off x="8748713" y="1773238"/>
            <a:ext cx="282575" cy="738187"/>
          </a:xfrm>
          <a:prstGeom prst="rect">
            <a:avLst/>
          </a:prstGeom>
          <a:noFill/>
          <a:ln w="9525">
            <a:noFill/>
            <a:miter lim="800000"/>
            <a:headEnd/>
            <a:tailEnd/>
          </a:ln>
        </p:spPr>
      </p:pic>
      <p:pic>
        <p:nvPicPr>
          <p:cNvPr id="13316" name="Picture 2" descr="C:\Users\Lalis\Desktop\Figura.png"/>
          <p:cNvPicPr>
            <a:picLocks noChangeAspect="1" noChangeArrowheads="1"/>
          </p:cNvPicPr>
          <p:nvPr/>
        </p:nvPicPr>
        <p:blipFill>
          <a:blip r:embed="rId3" cstate="print"/>
          <a:srcRect/>
          <a:stretch>
            <a:fillRect/>
          </a:stretch>
        </p:blipFill>
        <p:spPr bwMode="auto">
          <a:xfrm>
            <a:off x="8753475" y="6073775"/>
            <a:ext cx="282575" cy="739775"/>
          </a:xfrm>
          <a:prstGeom prst="rect">
            <a:avLst/>
          </a:prstGeom>
          <a:noFill/>
          <a:ln w="9525">
            <a:noFill/>
            <a:miter lim="800000"/>
            <a:headEnd/>
            <a:tailEnd/>
          </a:ln>
        </p:spPr>
      </p:pic>
      <p:pic>
        <p:nvPicPr>
          <p:cNvPr id="13317" name="Picture 2" descr="C:\Users\Lalis\Desktop\Figura.png"/>
          <p:cNvPicPr>
            <a:picLocks noChangeAspect="1" noChangeArrowheads="1"/>
          </p:cNvPicPr>
          <p:nvPr/>
        </p:nvPicPr>
        <p:blipFill>
          <a:blip r:embed="rId3" cstate="print"/>
          <a:srcRect/>
          <a:stretch>
            <a:fillRect/>
          </a:stretch>
        </p:blipFill>
        <p:spPr bwMode="auto">
          <a:xfrm>
            <a:off x="8748713" y="2636838"/>
            <a:ext cx="282575" cy="739775"/>
          </a:xfrm>
          <a:prstGeom prst="rect">
            <a:avLst/>
          </a:prstGeom>
          <a:noFill/>
          <a:ln w="9525">
            <a:noFill/>
            <a:miter lim="800000"/>
            <a:headEnd/>
            <a:tailEnd/>
          </a:ln>
        </p:spPr>
      </p:pic>
      <p:pic>
        <p:nvPicPr>
          <p:cNvPr id="13318" name="Picture 2" descr="C:\Users\Lalis\Desktop\Figura.png"/>
          <p:cNvPicPr>
            <a:picLocks noChangeAspect="1" noChangeArrowheads="1"/>
          </p:cNvPicPr>
          <p:nvPr/>
        </p:nvPicPr>
        <p:blipFill>
          <a:blip r:embed="rId3" cstate="print"/>
          <a:srcRect/>
          <a:stretch>
            <a:fillRect/>
          </a:stretch>
        </p:blipFill>
        <p:spPr bwMode="auto">
          <a:xfrm>
            <a:off x="8748713" y="6073775"/>
            <a:ext cx="282575" cy="739775"/>
          </a:xfrm>
          <a:prstGeom prst="rect">
            <a:avLst/>
          </a:prstGeom>
          <a:noFill/>
          <a:ln w="9525">
            <a:noFill/>
            <a:miter lim="800000"/>
            <a:headEnd/>
            <a:tailEnd/>
          </a:ln>
        </p:spPr>
      </p:pic>
      <p:pic>
        <p:nvPicPr>
          <p:cNvPr id="13319" name="Picture 2" descr="C:\Users\Lalis\Desktop\Figura.png"/>
          <p:cNvPicPr>
            <a:picLocks noChangeAspect="1" noChangeArrowheads="1"/>
          </p:cNvPicPr>
          <p:nvPr/>
        </p:nvPicPr>
        <p:blipFill>
          <a:blip r:embed="rId3" cstate="print"/>
          <a:srcRect/>
          <a:stretch>
            <a:fillRect/>
          </a:stretch>
        </p:blipFill>
        <p:spPr bwMode="auto">
          <a:xfrm>
            <a:off x="8748713" y="3500438"/>
            <a:ext cx="282575" cy="739775"/>
          </a:xfrm>
          <a:prstGeom prst="rect">
            <a:avLst/>
          </a:prstGeom>
          <a:noFill/>
          <a:ln w="9525">
            <a:noFill/>
            <a:miter lim="800000"/>
            <a:headEnd/>
            <a:tailEnd/>
          </a:ln>
        </p:spPr>
      </p:pic>
      <p:pic>
        <p:nvPicPr>
          <p:cNvPr id="13320" name="Picture 2" descr="C:\Users\Lalis\Desktop\Figura.png"/>
          <p:cNvPicPr>
            <a:picLocks noChangeAspect="1" noChangeArrowheads="1"/>
          </p:cNvPicPr>
          <p:nvPr/>
        </p:nvPicPr>
        <p:blipFill>
          <a:blip r:embed="rId3" cstate="print"/>
          <a:srcRect/>
          <a:stretch>
            <a:fillRect/>
          </a:stretch>
        </p:blipFill>
        <p:spPr bwMode="auto">
          <a:xfrm>
            <a:off x="8748713" y="6073775"/>
            <a:ext cx="282575" cy="739775"/>
          </a:xfrm>
          <a:prstGeom prst="rect">
            <a:avLst/>
          </a:prstGeom>
          <a:noFill/>
          <a:ln w="9525">
            <a:noFill/>
            <a:miter lim="800000"/>
            <a:headEnd/>
            <a:tailEnd/>
          </a:ln>
        </p:spPr>
      </p:pic>
      <p:pic>
        <p:nvPicPr>
          <p:cNvPr id="13321" name="Picture 2" descr="C:\Users\Lalis\Desktop\Figura.png"/>
          <p:cNvPicPr>
            <a:picLocks noChangeAspect="1" noChangeArrowheads="1"/>
          </p:cNvPicPr>
          <p:nvPr/>
        </p:nvPicPr>
        <p:blipFill>
          <a:blip r:embed="rId3" cstate="print"/>
          <a:srcRect/>
          <a:stretch>
            <a:fillRect/>
          </a:stretch>
        </p:blipFill>
        <p:spPr bwMode="auto">
          <a:xfrm>
            <a:off x="8753475" y="4365625"/>
            <a:ext cx="282575" cy="738188"/>
          </a:xfrm>
          <a:prstGeom prst="rect">
            <a:avLst/>
          </a:prstGeom>
          <a:noFill/>
          <a:ln w="9525">
            <a:noFill/>
            <a:miter lim="800000"/>
            <a:headEnd/>
            <a:tailEnd/>
          </a:ln>
        </p:spPr>
      </p:pic>
      <p:pic>
        <p:nvPicPr>
          <p:cNvPr id="13322" name="Picture 2" descr="C:\Users\Lalis\Desktop\Figura.png"/>
          <p:cNvPicPr>
            <a:picLocks noChangeAspect="1" noChangeArrowheads="1"/>
          </p:cNvPicPr>
          <p:nvPr/>
        </p:nvPicPr>
        <p:blipFill>
          <a:blip r:embed="rId3" cstate="print"/>
          <a:srcRect/>
          <a:stretch>
            <a:fillRect/>
          </a:stretch>
        </p:blipFill>
        <p:spPr bwMode="auto">
          <a:xfrm>
            <a:off x="8748713" y="5229225"/>
            <a:ext cx="282575" cy="739775"/>
          </a:xfrm>
          <a:prstGeom prst="rect">
            <a:avLst/>
          </a:prstGeom>
          <a:noFill/>
          <a:ln w="9525">
            <a:noFill/>
            <a:miter lim="800000"/>
            <a:headEnd/>
            <a:tailEnd/>
          </a:ln>
        </p:spPr>
      </p:pic>
      <p:pic>
        <p:nvPicPr>
          <p:cNvPr id="13323" name="Picture 2" descr="C:\Users\Lalis\Desktop\Figura.png"/>
          <p:cNvPicPr>
            <a:picLocks noChangeAspect="1" noChangeArrowheads="1"/>
          </p:cNvPicPr>
          <p:nvPr/>
        </p:nvPicPr>
        <p:blipFill>
          <a:blip r:embed="rId3" cstate="print"/>
          <a:srcRect/>
          <a:stretch>
            <a:fillRect/>
          </a:stretch>
        </p:blipFill>
        <p:spPr bwMode="auto">
          <a:xfrm>
            <a:off x="8748713" y="6073775"/>
            <a:ext cx="282575" cy="739775"/>
          </a:xfrm>
          <a:prstGeom prst="rect">
            <a:avLst/>
          </a:prstGeom>
          <a:noFill/>
          <a:ln w="9525">
            <a:noFill/>
            <a:miter lim="800000"/>
            <a:headEnd/>
            <a:tailEnd/>
          </a:ln>
        </p:spPr>
      </p:pic>
      <p:pic>
        <p:nvPicPr>
          <p:cNvPr id="13324" name="Picture 2" descr="C:\Users\Lalis\Desktop\Figura.png"/>
          <p:cNvPicPr>
            <a:picLocks noChangeAspect="1" noChangeArrowheads="1"/>
          </p:cNvPicPr>
          <p:nvPr/>
        </p:nvPicPr>
        <p:blipFill>
          <a:blip r:embed="rId3" cstate="print"/>
          <a:srcRect/>
          <a:stretch>
            <a:fillRect/>
          </a:stretch>
        </p:blipFill>
        <p:spPr bwMode="auto">
          <a:xfrm>
            <a:off x="8748713" y="5229225"/>
            <a:ext cx="282575" cy="739775"/>
          </a:xfrm>
          <a:prstGeom prst="rect">
            <a:avLst/>
          </a:prstGeom>
          <a:noFill/>
          <a:ln w="9525">
            <a:noFill/>
            <a:miter lim="800000"/>
            <a:headEnd/>
            <a:tailEnd/>
          </a:ln>
        </p:spPr>
      </p:pic>
      <p:pic>
        <p:nvPicPr>
          <p:cNvPr id="13325" name="Picture 2" descr="C:\Users\Lalis\Desktop\Figura.png"/>
          <p:cNvPicPr>
            <a:picLocks noChangeAspect="1" noChangeArrowheads="1"/>
          </p:cNvPicPr>
          <p:nvPr/>
        </p:nvPicPr>
        <p:blipFill>
          <a:blip r:embed="rId3" cstate="print"/>
          <a:srcRect/>
          <a:stretch>
            <a:fillRect/>
          </a:stretch>
        </p:blipFill>
        <p:spPr bwMode="auto">
          <a:xfrm>
            <a:off x="8748713" y="5229225"/>
            <a:ext cx="282575" cy="739775"/>
          </a:xfrm>
          <a:prstGeom prst="rect">
            <a:avLst/>
          </a:prstGeom>
          <a:noFill/>
          <a:ln w="9525">
            <a:noFill/>
            <a:miter lim="800000"/>
            <a:headEnd/>
            <a:tailEnd/>
          </a:ln>
        </p:spPr>
      </p:pic>
      <p:pic>
        <p:nvPicPr>
          <p:cNvPr id="13326" name="Picture 2" descr="C:\Users\Lalis\Desktop\Figura.png"/>
          <p:cNvPicPr>
            <a:picLocks noChangeAspect="1" noChangeArrowheads="1"/>
          </p:cNvPicPr>
          <p:nvPr/>
        </p:nvPicPr>
        <p:blipFill>
          <a:blip r:embed="rId3" cstate="print"/>
          <a:srcRect/>
          <a:stretch>
            <a:fillRect/>
          </a:stretch>
        </p:blipFill>
        <p:spPr bwMode="auto">
          <a:xfrm>
            <a:off x="8748713" y="4365625"/>
            <a:ext cx="282575" cy="738188"/>
          </a:xfrm>
          <a:prstGeom prst="rect">
            <a:avLst/>
          </a:prstGeom>
          <a:noFill/>
          <a:ln w="9525">
            <a:noFill/>
            <a:miter lim="800000"/>
            <a:headEnd/>
            <a:tailEnd/>
          </a:ln>
        </p:spPr>
      </p:pic>
      <p:pic>
        <p:nvPicPr>
          <p:cNvPr id="13327" name="Picture 2" descr="C:\Users\Lalis\Desktop\Figura.png"/>
          <p:cNvPicPr>
            <a:picLocks noChangeAspect="1" noChangeArrowheads="1"/>
          </p:cNvPicPr>
          <p:nvPr/>
        </p:nvPicPr>
        <p:blipFill>
          <a:blip r:embed="rId3" cstate="print"/>
          <a:srcRect/>
          <a:stretch>
            <a:fillRect/>
          </a:stretch>
        </p:blipFill>
        <p:spPr bwMode="auto">
          <a:xfrm>
            <a:off x="8748713" y="6092825"/>
            <a:ext cx="282575" cy="739775"/>
          </a:xfrm>
          <a:prstGeom prst="rect">
            <a:avLst/>
          </a:prstGeom>
          <a:noFill/>
          <a:ln w="9525">
            <a:noFill/>
            <a:miter lim="800000"/>
            <a:headEnd/>
            <a:tailEnd/>
          </a:ln>
        </p:spPr>
      </p:pic>
      <p:pic>
        <p:nvPicPr>
          <p:cNvPr id="13328" name="Picture 2" descr="C:\Users\Lalis\Desktop\Figura.png"/>
          <p:cNvPicPr>
            <a:picLocks noChangeAspect="1" noChangeArrowheads="1"/>
          </p:cNvPicPr>
          <p:nvPr/>
        </p:nvPicPr>
        <p:blipFill>
          <a:blip r:embed="rId3" cstate="print"/>
          <a:srcRect/>
          <a:stretch>
            <a:fillRect/>
          </a:stretch>
        </p:blipFill>
        <p:spPr bwMode="auto">
          <a:xfrm>
            <a:off x="8748713" y="5229225"/>
            <a:ext cx="282575" cy="739775"/>
          </a:xfrm>
          <a:prstGeom prst="rect">
            <a:avLst/>
          </a:prstGeom>
          <a:noFill/>
          <a:ln w="9525">
            <a:noFill/>
            <a:miter lim="800000"/>
            <a:headEnd/>
            <a:tailEnd/>
          </a:ln>
        </p:spPr>
      </p:pic>
      <p:pic>
        <p:nvPicPr>
          <p:cNvPr id="13329" name="Picture 2" descr="C:\Users\Lalis\Desktop\Figura.png"/>
          <p:cNvPicPr>
            <a:picLocks noChangeAspect="1" noChangeArrowheads="1"/>
          </p:cNvPicPr>
          <p:nvPr/>
        </p:nvPicPr>
        <p:blipFill>
          <a:blip r:embed="rId3" cstate="print"/>
          <a:srcRect/>
          <a:stretch>
            <a:fillRect/>
          </a:stretch>
        </p:blipFill>
        <p:spPr bwMode="auto">
          <a:xfrm>
            <a:off x="8748713" y="4365625"/>
            <a:ext cx="282575" cy="738188"/>
          </a:xfrm>
          <a:prstGeom prst="rect">
            <a:avLst/>
          </a:prstGeom>
          <a:noFill/>
          <a:ln w="9525">
            <a:noFill/>
            <a:miter lim="800000"/>
            <a:headEnd/>
            <a:tailEnd/>
          </a:ln>
        </p:spPr>
      </p:pic>
      <p:pic>
        <p:nvPicPr>
          <p:cNvPr id="13330" name="Picture 2" descr="C:\Users\Lalis\Desktop\Figura.png"/>
          <p:cNvPicPr>
            <a:picLocks noChangeAspect="1" noChangeArrowheads="1"/>
          </p:cNvPicPr>
          <p:nvPr/>
        </p:nvPicPr>
        <p:blipFill>
          <a:blip r:embed="rId3" cstate="print"/>
          <a:srcRect/>
          <a:stretch>
            <a:fillRect/>
          </a:stretch>
        </p:blipFill>
        <p:spPr bwMode="auto">
          <a:xfrm>
            <a:off x="8748713" y="3500438"/>
            <a:ext cx="282575" cy="739775"/>
          </a:xfrm>
          <a:prstGeom prst="rect">
            <a:avLst/>
          </a:prstGeom>
          <a:noFill/>
          <a:ln w="9525">
            <a:noFill/>
            <a:miter lim="800000"/>
            <a:headEnd/>
            <a:tailEnd/>
          </a:ln>
        </p:spPr>
      </p:pic>
      <p:pic>
        <p:nvPicPr>
          <p:cNvPr id="13331" name="Picture 2" descr="C:\Users\Lalis\Desktop\Figura.png"/>
          <p:cNvPicPr>
            <a:picLocks noChangeAspect="1" noChangeArrowheads="1"/>
          </p:cNvPicPr>
          <p:nvPr/>
        </p:nvPicPr>
        <p:blipFill>
          <a:blip r:embed="rId3" cstate="print"/>
          <a:srcRect/>
          <a:stretch>
            <a:fillRect/>
          </a:stretch>
        </p:blipFill>
        <p:spPr bwMode="auto">
          <a:xfrm>
            <a:off x="8748713" y="3500438"/>
            <a:ext cx="282575" cy="739775"/>
          </a:xfrm>
          <a:prstGeom prst="rect">
            <a:avLst/>
          </a:prstGeom>
          <a:noFill/>
          <a:ln w="9525">
            <a:noFill/>
            <a:miter lim="800000"/>
            <a:headEnd/>
            <a:tailEnd/>
          </a:ln>
        </p:spPr>
      </p:pic>
      <p:pic>
        <p:nvPicPr>
          <p:cNvPr id="13332" name="Picture 2" descr="C:\Users\Lalis\Desktop\Figura.png"/>
          <p:cNvPicPr>
            <a:picLocks noChangeAspect="1" noChangeArrowheads="1"/>
          </p:cNvPicPr>
          <p:nvPr/>
        </p:nvPicPr>
        <p:blipFill>
          <a:blip r:embed="rId3" cstate="print"/>
          <a:srcRect/>
          <a:stretch>
            <a:fillRect/>
          </a:stretch>
        </p:blipFill>
        <p:spPr bwMode="auto">
          <a:xfrm>
            <a:off x="8748713" y="2636838"/>
            <a:ext cx="282575" cy="739775"/>
          </a:xfrm>
          <a:prstGeom prst="rect">
            <a:avLst/>
          </a:prstGeom>
          <a:noFill/>
          <a:ln w="9525">
            <a:noFill/>
            <a:miter lim="800000"/>
            <a:headEnd/>
            <a:tailEnd/>
          </a:ln>
        </p:spPr>
      </p:pic>
      <p:pic>
        <p:nvPicPr>
          <p:cNvPr id="13333" name="Picture 2" descr="C:\Users\Lalis\Desktop\Figura.png"/>
          <p:cNvPicPr>
            <a:picLocks noChangeAspect="1" noChangeArrowheads="1"/>
          </p:cNvPicPr>
          <p:nvPr/>
        </p:nvPicPr>
        <p:blipFill>
          <a:blip r:embed="rId3" cstate="print"/>
          <a:srcRect/>
          <a:stretch>
            <a:fillRect/>
          </a:stretch>
        </p:blipFill>
        <p:spPr bwMode="auto">
          <a:xfrm>
            <a:off x="8748713" y="6092825"/>
            <a:ext cx="282575" cy="739775"/>
          </a:xfrm>
          <a:prstGeom prst="rect">
            <a:avLst/>
          </a:prstGeom>
          <a:noFill/>
          <a:ln w="9525">
            <a:noFill/>
            <a:miter lim="800000"/>
            <a:headEnd/>
            <a:tailEnd/>
          </a:ln>
        </p:spPr>
      </p:pic>
      <p:pic>
        <p:nvPicPr>
          <p:cNvPr id="13334" name="Picture 2" descr="C:\Users\Lalis\Desktop\Figura.png"/>
          <p:cNvPicPr>
            <a:picLocks noChangeAspect="1" noChangeArrowheads="1"/>
          </p:cNvPicPr>
          <p:nvPr/>
        </p:nvPicPr>
        <p:blipFill>
          <a:blip r:embed="rId3" cstate="print"/>
          <a:srcRect/>
          <a:stretch>
            <a:fillRect/>
          </a:stretch>
        </p:blipFill>
        <p:spPr bwMode="auto">
          <a:xfrm>
            <a:off x="8748713" y="1773238"/>
            <a:ext cx="282575" cy="738187"/>
          </a:xfrm>
          <a:prstGeom prst="rect">
            <a:avLst/>
          </a:prstGeom>
          <a:noFill/>
          <a:ln w="9525">
            <a:noFill/>
            <a:miter lim="800000"/>
            <a:headEnd/>
            <a:tailEnd/>
          </a:ln>
        </p:spPr>
      </p:pic>
      <p:pic>
        <p:nvPicPr>
          <p:cNvPr id="13335" name="Picture 2" descr="C:\Users\Lalis\Desktop\Figura.png"/>
          <p:cNvPicPr>
            <a:picLocks noChangeAspect="1" noChangeArrowheads="1"/>
          </p:cNvPicPr>
          <p:nvPr/>
        </p:nvPicPr>
        <p:blipFill>
          <a:blip r:embed="rId3" cstate="print"/>
          <a:srcRect/>
          <a:stretch>
            <a:fillRect/>
          </a:stretch>
        </p:blipFill>
        <p:spPr bwMode="auto">
          <a:xfrm>
            <a:off x="8748713" y="4365625"/>
            <a:ext cx="282575" cy="738188"/>
          </a:xfrm>
          <a:prstGeom prst="rect">
            <a:avLst/>
          </a:prstGeom>
          <a:noFill/>
          <a:ln w="9525">
            <a:noFill/>
            <a:miter lim="800000"/>
            <a:headEnd/>
            <a:tailEnd/>
          </a:ln>
        </p:spPr>
      </p:pic>
      <p:sp>
        <p:nvSpPr>
          <p:cNvPr id="38" name="37 Rectángulo"/>
          <p:cNvSpPr/>
          <p:nvPr/>
        </p:nvSpPr>
        <p:spPr>
          <a:xfrm>
            <a:off x="107950" y="6021388"/>
            <a:ext cx="395288" cy="18891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39" name="38 Rectángulo"/>
          <p:cNvSpPr/>
          <p:nvPr/>
        </p:nvSpPr>
        <p:spPr>
          <a:xfrm>
            <a:off x="107950" y="6308725"/>
            <a:ext cx="395288" cy="188913"/>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2" name="41 Rectángulo"/>
          <p:cNvSpPr/>
          <p:nvPr/>
        </p:nvSpPr>
        <p:spPr>
          <a:xfrm>
            <a:off x="107950" y="6624638"/>
            <a:ext cx="395288" cy="188912"/>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graphicFrame>
        <p:nvGraphicFramePr>
          <p:cNvPr id="35" name="34 Diagrama"/>
          <p:cNvGraphicFramePr/>
          <p:nvPr/>
        </p:nvGraphicFramePr>
        <p:xfrm>
          <a:off x="1857356" y="1000108"/>
          <a:ext cx="5072098" cy="64633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6" name="35 Rectángulo redondeado"/>
          <p:cNvSpPr/>
          <p:nvPr/>
        </p:nvSpPr>
        <p:spPr>
          <a:xfrm>
            <a:off x="428625" y="5422900"/>
            <a:ext cx="8143875" cy="1214438"/>
          </a:xfrm>
          <a:prstGeom prst="roundRect">
            <a:avLst/>
          </a:prstGeom>
          <a:noFill/>
          <a:ln>
            <a:solidFill>
              <a:srgbClr val="99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37" name="36 CuadroTexto"/>
          <p:cNvSpPr txBox="1"/>
          <p:nvPr/>
        </p:nvSpPr>
        <p:spPr>
          <a:xfrm>
            <a:off x="571500" y="5565775"/>
            <a:ext cx="8001000" cy="1077913"/>
          </a:xfrm>
          <a:prstGeom prst="rect">
            <a:avLst/>
          </a:prstGeom>
          <a:noFill/>
        </p:spPr>
        <p:txBody>
          <a:bodyPr>
            <a:spAutoFit/>
          </a:bodyPr>
          <a:lstStyle/>
          <a:p>
            <a:pPr>
              <a:defRPr/>
            </a:pPr>
            <a:r>
              <a:rPr lang="es-ES" sz="1600" b="1" dirty="0">
                <a:latin typeface="+mn-lt"/>
              </a:rPr>
              <a:t>De acuerdo con esta tipología preliminar indicativa propuesta, respecto a la forma como abordan el proceso de apertura de datos, en las entidades entrevistadas predominan las entidades </a:t>
            </a:r>
            <a:r>
              <a:rPr lang="es-ES" sz="1600" b="1" i="1" dirty="0">
                <a:solidFill>
                  <a:schemeClr val="accent2">
                    <a:lumMod val="75000"/>
                  </a:schemeClr>
                </a:solidFill>
                <a:latin typeface="+mn-lt"/>
              </a:rPr>
              <a:t>proactivas y líderes </a:t>
            </a:r>
            <a:r>
              <a:rPr lang="es-ES" sz="1600" b="1" dirty="0">
                <a:latin typeface="+mn-lt"/>
              </a:rPr>
              <a:t>(37%) contrastando con las entidades </a:t>
            </a:r>
            <a:r>
              <a:rPr lang="es-ES" sz="1600" b="1" i="1" dirty="0">
                <a:solidFill>
                  <a:schemeClr val="accent2">
                    <a:lumMod val="75000"/>
                  </a:schemeClr>
                </a:solidFill>
                <a:latin typeface="+mn-lt"/>
              </a:rPr>
              <a:t>reactivas y conservadoras</a:t>
            </a:r>
            <a:r>
              <a:rPr lang="es-ES" sz="1600" b="1" dirty="0">
                <a:latin typeface="+mn-lt"/>
              </a:rPr>
              <a:t> (29%).</a:t>
            </a:r>
          </a:p>
        </p:txBody>
      </p:sp>
      <p:sp>
        <p:nvSpPr>
          <p:cNvPr id="33" name="32 CuadroTexto"/>
          <p:cNvSpPr txBox="1"/>
          <p:nvPr/>
        </p:nvSpPr>
        <p:spPr>
          <a:xfrm>
            <a:off x="6030913" y="1987550"/>
            <a:ext cx="2522537" cy="369888"/>
          </a:xfrm>
          <a:prstGeom prst="rect">
            <a:avLst/>
          </a:prstGeom>
          <a:noFill/>
        </p:spPr>
        <p:txBody>
          <a:bodyPr wrap="none">
            <a:spAutoFit/>
          </a:bodyPr>
          <a:lstStyle/>
          <a:p>
            <a:pPr>
              <a:defRPr/>
            </a:pPr>
            <a:r>
              <a:rPr lang="es-ES" b="1" dirty="0">
                <a:latin typeface="+mn-lt"/>
              </a:rPr>
              <a:t>4.1. Elementos Tipología</a:t>
            </a:r>
          </a:p>
        </p:txBody>
      </p:sp>
      <p:sp>
        <p:nvSpPr>
          <p:cNvPr id="40" name="39 Menos"/>
          <p:cNvSpPr/>
          <p:nvPr/>
        </p:nvSpPr>
        <p:spPr>
          <a:xfrm>
            <a:off x="5715000" y="2357438"/>
            <a:ext cx="3143250" cy="142875"/>
          </a:xfrm>
          <a:prstGeom prst="mathMinus">
            <a:avLst/>
          </a:prstGeom>
          <a:solidFill>
            <a:srgbClr val="9900CC"/>
          </a:solidFill>
          <a:ln>
            <a:solidFill>
              <a:srgbClr val="99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pic>
        <p:nvPicPr>
          <p:cNvPr id="13345" name="Picture 2"/>
          <p:cNvPicPr>
            <a:picLocks noChangeAspect="1" noChangeArrowheads="1"/>
          </p:cNvPicPr>
          <p:nvPr/>
        </p:nvPicPr>
        <p:blipFill>
          <a:blip r:embed="rId9" cstate="print"/>
          <a:srcRect/>
          <a:stretch>
            <a:fillRect/>
          </a:stretch>
        </p:blipFill>
        <p:spPr bwMode="auto">
          <a:xfrm>
            <a:off x="428625" y="1928813"/>
            <a:ext cx="5429250" cy="3275012"/>
          </a:xfrm>
          <a:prstGeom prst="rect">
            <a:avLst/>
          </a:prstGeom>
          <a:noFill/>
          <a:ln w="9525">
            <a:noFill/>
            <a:miter lim="800000"/>
            <a:headEnd/>
            <a:tailEnd/>
          </a:ln>
        </p:spPr>
      </p:pic>
      <p:sp>
        <p:nvSpPr>
          <p:cNvPr id="34" name="40 CuadroTexto"/>
          <p:cNvSpPr txBox="1">
            <a:spLocks noChangeArrowheads="1"/>
          </p:cNvSpPr>
          <p:nvPr/>
        </p:nvSpPr>
        <p:spPr bwMode="auto">
          <a:xfrm>
            <a:off x="0" y="404813"/>
            <a:ext cx="6876256" cy="523220"/>
          </a:xfrm>
          <a:prstGeom prst="rect">
            <a:avLst/>
          </a:prstGeom>
          <a:solidFill>
            <a:srgbClr val="800080"/>
          </a:solidFill>
          <a:ln w="9525">
            <a:noFill/>
            <a:miter lim="800000"/>
            <a:headEnd/>
            <a:tailEnd/>
          </a:ln>
        </p:spPr>
        <p:txBody>
          <a:bodyPr wrap="square">
            <a:spAutoFit/>
          </a:bodyPr>
          <a:lstStyle/>
          <a:p>
            <a:r>
              <a:rPr lang="es-ES" sz="2800" dirty="0" smtClean="0">
                <a:solidFill>
                  <a:schemeClr val="bg1"/>
                </a:solidFill>
                <a:latin typeface="Calibri" pitchFamily="34" charset="0"/>
              </a:rPr>
              <a:t>2.3.2. RESULTADOS ENTIDADES  </a:t>
            </a:r>
            <a:r>
              <a:rPr lang="es-ES" sz="2800" dirty="0">
                <a:solidFill>
                  <a:schemeClr val="bg1"/>
                </a:solidFill>
                <a:latin typeface="Calibri" pitchFamily="34" charset="0"/>
              </a:rPr>
              <a:t>NACIONALES</a:t>
            </a: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C:\Users\Lalis\Desktop\Figura.png"/>
          <p:cNvPicPr>
            <a:picLocks noChangeAspect="1" noChangeArrowheads="1"/>
          </p:cNvPicPr>
          <p:nvPr/>
        </p:nvPicPr>
        <p:blipFill>
          <a:blip r:embed="rId3" cstate="print"/>
          <a:srcRect/>
          <a:stretch>
            <a:fillRect/>
          </a:stretch>
        </p:blipFill>
        <p:spPr bwMode="auto">
          <a:xfrm>
            <a:off x="8748713" y="908050"/>
            <a:ext cx="282575" cy="739775"/>
          </a:xfrm>
          <a:prstGeom prst="rect">
            <a:avLst/>
          </a:prstGeom>
          <a:noFill/>
          <a:ln w="9525">
            <a:noFill/>
            <a:miter lim="800000"/>
            <a:headEnd/>
            <a:tailEnd/>
          </a:ln>
        </p:spPr>
      </p:pic>
      <p:pic>
        <p:nvPicPr>
          <p:cNvPr id="14339" name="Picture 2" descr="C:\Users\Lalis\Desktop\Figura.png"/>
          <p:cNvPicPr>
            <a:picLocks noChangeAspect="1" noChangeArrowheads="1"/>
          </p:cNvPicPr>
          <p:nvPr/>
        </p:nvPicPr>
        <p:blipFill>
          <a:blip r:embed="rId3" cstate="print"/>
          <a:srcRect/>
          <a:stretch>
            <a:fillRect/>
          </a:stretch>
        </p:blipFill>
        <p:spPr bwMode="auto">
          <a:xfrm>
            <a:off x="8748713" y="1773238"/>
            <a:ext cx="282575" cy="738187"/>
          </a:xfrm>
          <a:prstGeom prst="rect">
            <a:avLst/>
          </a:prstGeom>
          <a:noFill/>
          <a:ln w="9525">
            <a:noFill/>
            <a:miter lim="800000"/>
            <a:headEnd/>
            <a:tailEnd/>
          </a:ln>
        </p:spPr>
      </p:pic>
      <p:pic>
        <p:nvPicPr>
          <p:cNvPr id="14340" name="Picture 2" descr="C:\Users\Lalis\Desktop\Figura.png"/>
          <p:cNvPicPr>
            <a:picLocks noChangeAspect="1" noChangeArrowheads="1"/>
          </p:cNvPicPr>
          <p:nvPr/>
        </p:nvPicPr>
        <p:blipFill>
          <a:blip r:embed="rId3" cstate="print"/>
          <a:srcRect/>
          <a:stretch>
            <a:fillRect/>
          </a:stretch>
        </p:blipFill>
        <p:spPr bwMode="auto">
          <a:xfrm>
            <a:off x="8753475" y="6073775"/>
            <a:ext cx="282575" cy="739775"/>
          </a:xfrm>
          <a:prstGeom prst="rect">
            <a:avLst/>
          </a:prstGeom>
          <a:noFill/>
          <a:ln w="9525">
            <a:noFill/>
            <a:miter lim="800000"/>
            <a:headEnd/>
            <a:tailEnd/>
          </a:ln>
        </p:spPr>
      </p:pic>
      <p:pic>
        <p:nvPicPr>
          <p:cNvPr id="14341" name="Picture 2" descr="C:\Users\Lalis\Desktop\Figura.png"/>
          <p:cNvPicPr>
            <a:picLocks noChangeAspect="1" noChangeArrowheads="1"/>
          </p:cNvPicPr>
          <p:nvPr/>
        </p:nvPicPr>
        <p:blipFill>
          <a:blip r:embed="rId3" cstate="print"/>
          <a:srcRect/>
          <a:stretch>
            <a:fillRect/>
          </a:stretch>
        </p:blipFill>
        <p:spPr bwMode="auto">
          <a:xfrm>
            <a:off x="8748713" y="2636838"/>
            <a:ext cx="282575" cy="739775"/>
          </a:xfrm>
          <a:prstGeom prst="rect">
            <a:avLst/>
          </a:prstGeom>
          <a:noFill/>
          <a:ln w="9525">
            <a:noFill/>
            <a:miter lim="800000"/>
            <a:headEnd/>
            <a:tailEnd/>
          </a:ln>
        </p:spPr>
      </p:pic>
      <p:pic>
        <p:nvPicPr>
          <p:cNvPr id="14342" name="Picture 2" descr="C:\Users\Lalis\Desktop\Figura.png"/>
          <p:cNvPicPr>
            <a:picLocks noChangeAspect="1" noChangeArrowheads="1"/>
          </p:cNvPicPr>
          <p:nvPr/>
        </p:nvPicPr>
        <p:blipFill>
          <a:blip r:embed="rId3" cstate="print"/>
          <a:srcRect/>
          <a:stretch>
            <a:fillRect/>
          </a:stretch>
        </p:blipFill>
        <p:spPr bwMode="auto">
          <a:xfrm>
            <a:off x="8748713" y="6073775"/>
            <a:ext cx="282575" cy="739775"/>
          </a:xfrm>
          <a:prstGeom prst="rect">
            <a:avLst/>
          </a:prstGeom>
          <a:noFill/>
          <a:ln w="9525">
            <a:noFill/>
            <a:miter lim="800000"/>
            <a:headEnd/>
            <a:tailEnd/>
          </a:ln>
        </p:spPr>
      </p:pic>
      <p:pic>
        <p:nvPicPr>
          <p:cNvPr id="14343" name="Picture 2" descr="C:\Users\Lalis\Desktop\Figura.png"/>
          <p:cNvPicPr>
            <a:picLocks noChangeAspect="1" noChangeArrowheads="1"/>
          </p:cNvPicPr>
          <p:nvPr/>
        </p:nvPicPr>
        <p:blipFill>
          <a:blip r:embed="rId3" cstate="print"/>
          <a:srcRect/>
          <a:stretch>
            <a:fillRect/>
          </a:stretch>
        </p:blipFill>
        <p:spPr bwMode="auto">
          <a:xfrm>
            <a:off x="8748713" y="3500438"/>
            <a:ext cx="282575" cy="739775"/>
          </a:xfrm>
          <a:prstGeom prst="rect">
            <a:avLst/>
          </a:prstGeom>
          <a:noFill/>
          <a:ln w="9525">
            <a:noFill/>
            <a:miter lim="800000"/>
            <a:headEnd/>
            <a:tailEnd/>
          </a:ln>
        </p:spPr>
      </p:pic>
      <p:pic>
        <p:nvPicPr>
          <p:cNvPr id="14344" name="Picture 2" descr="C:\Users\Lalis\Desktop\Figura.png"/>
          <p:cNvPicPr>
            <a:picLocks noChangeAspect="1" noChangeArrowheads="1"/>
          </p:cNvPicPr>
          <p:nvPr/>
        </p:nvPicPr>
        <p:blipFill>
          <a:blip r:embed="rId3" cstate="print"/>
          <a:srcRect/>
          <a:stretch>
            <a:fillRect/>
          </a:stretch>
        </p:blipFill>
        <p:spPr bwMode="auto">
          <a:xfrm>
            <a:off x="8748713" y="6073775"/>
            <a:ext cx="282575" cy="739775"/>
          </a:xfrm>
          <a:prstGeom prst="rect">
            <a:avLst/>
          </a:prstGeom>
          <a:noFill/>
          <a:ln w="9525">
            <a:noFill/>
            <a:miter lim="800000"/>
            <a:headEnd/>
            <a:tailEnd/>
          </a:ln>
        </p:spPr>
      </p:pic>
      <p:pic>
        <p:nvPicPr>
          <p:cNvPr id="14345" name="Picture 2" descr="C:\Users\Lalis\Desktop\Figura.png"/>
          <p:cNvPicPr>
            <a:picLocks noChangeAspect="1" noChangeArrowheads="1"/>
          </p:cNvPicPr>
          <p:nvPr/>
        </p:nvPicPr>
        <p:blipFill>
          <a:blip r:embed="rId3" cstate="print"/>
          <a:srcRect/>
          <a:stretch>
            <a:fillRect/>
          </a:stretch>
        </p:blipFill>
        <p:spPr bwMode="auto">
          <a:xfrm>
            <a:off x="8753475" y="4365625"/>
            <a:ext cx="282575" cy="738188"/>
          </a:xfrm>
          <a:prstGeom prst="rect">
            <a:avLst/>
          </a:prstGeom>
          <a:noFill/>
          <a:ln w="9525">
            <a:noFill/>
            <a:miter lim="800000"/>
            <a:headEnd/>
            <a:tailEnd/>
          </a:ln>
        </p:spPr>
      </p:pic>
      <p:pic>
        <p:nvPicPr>
          <p:cNvPr id="14346" name="Picture 2" descr="C:\Users\Lalis\Desktop\Figura.png"/>
          <p:cNvPicPr>
            <a:picLocks noChangeAspect="1" noChangeArrowheads="1"/>
          </p:cNvPicPr>
          <p:nvPr/>
        </p:nvPicPr>
        <p:blipFill>
          <a:blip r:embed="rId3" cstate="print"/>
          <a:srcRect/>
          <a:stretch>
            <a:fillRect/>
          </a:stretch>
        </p:blipFill>
        <p:spPr bwMode="auto">
          <a:xfrm>
            <a:off x="8748713" y="5229225"/>
            <a:ext cx="282575" cy="739775"/>
          </a:xfrm>
          <a:prstGeom prst="rect">
            <a:avLst/>
          </a:prstGeom>
          <a:noFill/>
          <a:ln w="9525">
            <a:noFill/>
            <a:miter lim="800000"/>
            <a:headEnd/>
            <a:tailEnd/>
          </a:ln>
        </p:spPr>
      </p:pic>
      <p:pic>
        <p:nvPicPr>
          <p:cNvPr id="14347" name="Picture 2" descr="C:\Users\Lalis\Desktop\Figura.png"/>
          <p:cNvPicPr>
            <a:picLocks noChangeAspect="1" noChangeArrowheads="1"/>
          </p:cNvPicPr>
          <p:nvPr/>
        </p:nvPicPr>
        <p:blipFill>
          <a:blip r:embed="rId3" cstate="print"/>
          <a:srcRect/>
          <a:stretch>
            <a:fillRect/>
          </a:stretch>
        </p:blipFill>
        <p:spPr bwMode="auto">
          <a:xfrm>
            <a:off x="8748713" y="6073775"/>
            <a:ext cx="282575" cy="739775"/>
          </a:xfrm>
          <a:prstGeom prst="rect">
            <a:avLst/>
          </a:prstGeom>
          <a:noFill/>
          <a:ln w="9525">
            <a:noFill/>
            <a:miter lim="800000"/>
            <a:headEnd/>
            <a:tailEnd/>
          </a:ln>
        </p:spPr>
      </p:pic>
      <p:pic>
        <p:nvPicPr>
          <p:cNvPr id="14348" name="Picture 2" descr="C:\Users\Lalis\Desktop\Figura.png"/>
          <p:cNvPicPr>
            <a:picLocks noChangeAspect="1" noChangeArrowheads="1"/>
          </p:cNvPicPr>
          <p:nvPr/>
        </p:nvPicPr>
        <p:blipFill>
          <a:blip r:embed="rId3" cstate="print"/>
          <a:srcRect/>
          <a:stretch>
            <a:fillRect/>
          </a:stretch>
        </p:blipFill>
        <p:spPr bwMode="auto">
          <a:xfrm>
            <a:off x="8748713" y="5229225"/>
            <a:ext cx="282575" cy="739775"/>
          </a:xfrm>
          <a:prstGeom prst="rect">
            <a:avLst/>
          </a:prstGeom>
          <a:noFill/>
          <a:ln w="9525">
            <a:noFill/>
            <a:miter lim="800000"/>
            <a:headEnd/>
            <a:tailEnd/>
          </a:ln>
        </p:spPr>
      </p:pic>
      <p:pic>
        <p:nvPicPr>
          <p:cNvPr id="14349" name="Picture 2" descr="C:\Users\Lalis\Desktop\Figura.png"/>
          <p:cNvPicPr>
            <a:picLocks noChangeAspect="1" noChangeArrowheads="1"/>
          </p:cNvPicPr>
          <p:nvPr/>
        </p:nvPicPr>
        <p:blipFill>
          <a:blip r:embed="rId3" cstate="print"/>
          <a:srcRect/>
          <a:stretch>
            <a:fillRect/>
          </a:stretch>
        </p:blipFill>
        <p:spPr bwMode="auto">
          <a:xfrm>
            <a:off x="8748713" y="5229225"/>
            <a:ext cx="282575" cy="739775"/>
          </a:xfrm>
          <a:prstGeom prst="rect">
            <a:avLst/>
          </a:prstGeom>
          <a:noFill/>
          <a:ln w="9525">
            <a:noFill/>
            <a:miter lim="800000"/>
            <a:headEnd/>
            <a:tailEnd/>
          </a:ln>
        </p:spPr>
      </p:pic>
      <p:pic>
        <p:nvPicPr>
          <p:cNvPr id="14350" name="Picture 2" descr="C:\Users\Lalis\Desktop\Figura.png"/>
          <p:cNvPicPr>
            <a:picLocks noChangeAspect="1" noChangeArrowheads="1"/>
          </p:cNvPicPr>
          <p:nvPr/>
        </p:nvPicPr>
        <p:blipFill>
          <a:blip r:embed="rId3" cstate="print"/>
          <a:srcRect/>
          <a:stretch>
            <a:fillRect/>
          </a:stretch>
        </p:blipFill>
        <p:spPr bwMode="auto">
          <a:xfrm>
            <a:off x="8748713" y="4365625"/>
            <a:ext cx="282575" cy="738188"/>
          </a:xfrm>
          <a:prstGeom prst="rect">
            <a:avLst/>
          </a:prstGeom>
          <a:noFill/>
          <a:ln w="9525">
            <a:noFill/>
            <a:miter lim="800000"/>
            <a:headEnd/>
            <a:tailEnd/>
          </a:ln>
        </p:spPr>
      </p:pic>
      <p:pic>
        <p:nvPicPr>
          <p:cNvPr id="14351" name="Picture 2" descr="C:\Users\Lalis\Desktop\Figura.png"/>
          <p:cNvPicPr>
            <a:picLocks noChangeAspect="1" noChangeArrowheads="1"/>
          </p:cNvPicPr>
          <p:nvPr/>
        </p:nvPicPr>
        <p:blipFill>
          <a:blip r:embed="rId3" cstate="print"/>
          <a:srcRect/>
          <a:stretch>
            <a:fillRect/>
          </a:stretch>
        </p:blipFill>
        <p:spPr bwMode="auto">
          <a:xfrm>
            <a:off x="8748713" y="6092825"/>
            <a:ext cx="282575" cy="739775"/>
          </a:xfrm>
          <a:prstGeom prst="rect">
            <a:avLst/>
          </a:prstGeom>
          <a:noFill/>
          <a:ln w="9525">
            <a:noFill/>
            <a:miter lim="800000"/>
            <a:headEnd/>
            <a:tailEnd/>
          </a:ln>
        </p:spPr>
      </p:pic>
      <p:pic>
        <p:nvPicPr>
          <p:cNvPr id="14352" name="Picture 2" descr="C:\Users\Lalis\Desktop\Figura.png"/>
          <p:cNvPicPr>
            <a:picLocks noChangeAspect="1" noChangeArrowheads="1"/>
          </p:cNvPicPr>
          <p:nvPr/>
        </p:nvPicPr>
        <p:blipFill>
          <a:blip r:embed="rId3" cstate="print"/>
          <a:srcRect/>
          <a:stretch>
            <a:fillRect/>
          </a:stretch>
        </p:blipFill>
        <p:spPr bwMode="auto">
          <a:xfrm>
            <a:off x="8748713" y="5229225"/>
            <a:ext cx="282575" cy="739775"/>
          </a:xfrm>
          <a:prstGeom prst="rect">
            <a:avLst/>
          </a:prstGeom>
          <a:noFill/>
          <a:ln w="9525">
            <a:noFill/>
            <a:miter lim="800000"/>
            <a:headEnd/>
            <a:tailEnd/>
          </a:ln>
        </p:spPr>
      </p:pic>
      <p:pic>
        <p:nvPicPr>
          <p:cNvPr id="14353" name="Picture 2" descr="C:\Users\Lalis\Desktop\Figura.png"/>
          <p:cNvPicPr>
            <a:picLocks noChangeAspect="1" noChangeArrowheads="1"/>
          </p:cNvPicPr>
          <p:nvPr/>
        </p:nvPicPr>
        <p:blipFill>
          <a:blip r:embed="rId3" cstate="print"/>
          <a:srcRect/>
          <a:stretch>
            <a:fillRect/>
          </a:stretch>
        </p:blipFill>
        <p:spPr bwMode="auto">
          <a:xfrm>
            <a:off x="8748713" y="4365625"/>
            <a:ext cx="282575" cy="738188"/>
          </a:xfrm>
          <a:prstGeom prst="rect">
            <a:avLst/>
          </a:prstGeom>
          <a:noFill/>
          <a:ln w="9525">
            <a:noFill/>
            <a:miter lim="800000"/>
            <a:headEnd/>
            <a:tailEnd/>
          </a:ln>
        </p:spPr>
      </p:pic>
      <p:pic>
        <p:nvPicPr>
          <p:cNvPr id="14354" name="Picture 2" descr="C:\Users\Lalis\Desktop\Figura.png"/>
          <p:cNvPicPr>
            <a:picLocks noChangeAspect="1" noChangeArrowheads="1"/>
          </p:cNvPicPr>
          <p:nvPr/>
        </p:nvPicPr>
        <p:blipFill>
          <a:blip r:embed="rId3" cstate="print"/>
          <a:srcRect/>
          <a:stretch>
            <a:fillRect/>
          </a:stretch>
        </p:blipFill>
        <p:spPr bwMode="auto">
          <a:xfrm>
            <a:off x="8748713" y="3500438"/>
            <a:ext cx="282575" cy="739775"/>
          </a:xfrm>
          <a:prstGeom prst="rect">
            <a:avLst/>
          </a:prstGeom>
          <a:noFill/>
          <a:ln w="9525">
            <a:noFill/>
            <a:miter lim="800000"/>
            <a:headEnd/>
            <a:tailEnd/>
          </a:ln>
        </p:spPr>
      </p:pic>
      <p:pic>
        <p:nvPicPr>
          <p:cNvPr id="14355" name="Picture 2" descr="C:\Users\Lalis\Desktop\Figura.png"/>
          <p:cNvPicPr>
            <a:picLocks noChangeAspect="1" noChangeArrowheads="1"/>
          </p:cNvPicPr>
          <p:nvPr/>
        </p:nvPicPr>
        <p:blipFill>
          <a:blip r:embed="rId3" cstate="print"/>
          <a:srcRect/>
          <a:stretch>
            <a:fillRect/>
          </a:stretch>
        </p:blipFill>
        <p:spPr bwMode="auto">
          <a:xfrm>
            <a:off x="8748713" y="3500438"/>
            <a:ext cx="282575" cy="739775"/>
          </a:xfrm>
          <a:prstGeom prst="rect">
            <a:avLst/>
          </a:prstGeom>
          <a:noFill/>
          <a:ln w="9525">
            <a:noFill/>
            <a:miter lim="800000"/>
            <a:headEnd/>
            <a:tailEnd/>
          </a:ln>
        </p:spPr>
      </p:pic>
      <p:pic>
        <p:nvPicPr>
          <p:cNvPr id="14356" name="Picture 2" descr="C:\Users\Lalis\Desktop\Figura.png"/>
          <p:cNvPicPr>
            <a:picLocks noChangeAspect="1" noChangeArrowheads="1"/>
          </p:cNvPicPr>
          <p:nvPr/>
        </p:nvPicPr>
        <p:blipFill>
          <a:blip r:embed="rId3" cstate="print"/>
          <a:srcRect/>
          <a:stretch>
            <a:fillRect/>
          </a:stretch>
        </p:blipFill>
        <p:spPr bwMode="auto">
          <a:xfrm>
            <a:off x="8748713" y="2636838"/>
            <a:ext cx="282575" cy="739775"/>
          </a:xfrm>
          <a:prstGeom prst="rect">
            <a:avLst/>
          </a:prstGeom>
          <a:noFill/>
          <a:ln w="9525">
            <a:noFill/>
            <a:miter lim="800000"/>
            <a:headEnd/>
            <a:tailEnd/>
          </a:ln>
        </p:spPr>
      </p:pic>
      <p:pic>
        <p:nvPicPr>
          <p:cNvPr id="14357" name="Picture 2" descr="C:\Users\Lalis\Desktop\Figura.png"/>
          <p:cNvPicPr>
            <a:picLocks noChangeAspect="1" noChangeArrowheads="1"/>
          </p:cNvPicPr>
          <p:nvPr/>
        </p:nvPicPr>
        <p:blipFill>
          <a:blip r:embed="rId3" cstate="print"/>
          <a:srcRect/>
          <a:stretch>
            <a:fillRect/>
          </a:stretch>
        </p:blipFill>
        <p:spPr bwMode="auto">
          <a:xfrm>
            <a:off x="8748713" y="6092825"/>
            <a:ext cx="282575" cy="739775"/>
          </a:xfrm>
          <a:prstGeom prst="rect">
            <a:avLst/>
          </a:prstGeom>
          <a:noFill/>
          <a:ln w="9525">
            <a:noFill/>
            <a:miter lim="800000"/>
            <a:headEnd/>
            <a:tailEnd/>
          </a:ln>
        </p:spPr>
      </p:pic>
      <p:pic>
        <p:nvPicPr>
          <p:cNvPr id="14358" name="Picture 2" descr="C:\Users\Lalis\Desktop\Figura.png"/>
          <p:cNvPicPr>
            <a:picLocks noChangeAspect="1" noChangeArrowheads="1"/>
          </p:cNvPicPr>
          <p:nvPr/>
        </p:nvPicPr>
        <p:blipFill>
          <a:blip r:embed="rId3" cstate="print"/>
          <a:srcRect/>
          <a:stretch>
            <a:fillRect/>
          </a:stretch>
        </p:blipFill>
        <p:spPr bwMode="auto">
          <a:xfrm>
            <a:off x="8748713" y="1773238"/>
            <a:ext cx="282575" cy="738187"/>
          </a:xfrm>
          <a:prstGeom prst="rect">
            <a:avLst/>
          </a:prstGeom>
          <a:noFill/>
          <a:ln w="9525">
            <a:noFill/>
            <a:miter lim="800000"/>
            <a:headEnd/>
            <a:tailEnd/>
          </a:ln>
        </p:spPr>
      </p:pic>
      <p:pic>
        <p:nvPicPr>
          <p:cNvPr id="14359" name="Picture 2" descr="C:\Users\Lalis\Desktop\Figura.png"/>
          <p:cNvPicPr>
            <a:picLocks noChangeAspect="1" noChangeArrowheads="1"/>
          </p:cNvPicPr>
          <p:nvPr/>
        </p:nvPicPr>
        <p:blipFill>
          <a:blip r:embed="rId3" cstate="print"/>
          <a:srcRect/>
          <a:stretch>
            <a:fillRect/>
          </a:stretch>
        </p:blipFill>
        <p:spPr bwMode="auto">
          <a:xfrm>
            <a:off x="8748713" y="4365625"/>
            <a:ext cx="282575" cy="738188"/>
          </a:xfrm>
          <a:prstGeom prst="rect">
            <a:avLst/>
          </a:prstGeom>
          <a:noFill/>
          <a:ln w="9525">
            <a:noFill/>
            <a:miter lim="800000"/>
            <a:headEnd/>
            <a:tailEnd/>
          </a:ln>
        </p:spPr>
      </p:pic>
      <p:sp>
        <p:nvSpPr>
          <p:cNvPr id="38" name="37 Rectángulo"/>
          <p:cNvSpPr/>
          <p:nvPr/>
        </p:nvSpPr>
        <p:spPr>
          <a:xfrm>
            <a:off x="107950" y="6021388"/>
            <a:ext cx="395288" cy="18891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39" name="38 Rectángulo"/>
          <p:cNvSpPr/>
          <p:nvPr/>
        </p:nvSpPr>
        <p:spPr>
          <a:xfrm>
            <a:off x="107950" y="6308725"/>
            <a:ext cx="395288" cy="188913"/>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42" name="41 Rectángulo"/>
          <p:cNvSpPr/>
          <p:nvPr/>
        </p:nvSpPr>
        <p:spPr>
          <a:xfrm>
            <a:off x="107950" y="6624638"/>
            <a:ext cx="395288" cy="188912"/>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graphicFrame>
        <p:nvGraphicFramePr>
          <p:cNvPr id="35" name="34 Diagrama"/>
          <p:cNvGraphicFramePr/>
          <p:nvPr/>
        </p:nvGraphicFramePr>
        <p:xfrm>
          <a:off x="1857356" y="1000108"/>
          <a:ext cx="5072098" cy="64633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6" name="35 Rectángulo redondeado"/>
          <p:cNvSpPr/>
          <p:nvPr/>
        </p:nvSpPr>
        <p:spPr>
          <a:xfrm>
            <a:off x="428625" y="2857500"/>
            <a:ext cx="4143375" cy="3286125"/>
          </a:xfrm>
          <a:prstGeom prst="roundRect">
            <a:avLst/>
          </a:prstGeom>
          <a:noFill/>
          <a:ln>
            <a:solidFill>
              <a:srgbClr val="99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37" name="36 CuadroTexto"/>
          <p:cNvSpPr txBox="1"/>
          <p:nvPr/>
        </p:nvSpPr>
        <p:spPr>
          <a:xfrm>
            <a:off x="642938" y="2928938"/>
            <a:ext cx="3786187" cy="3046412"/>
          </a:xfrm>
          <a:prstGeom prst="rect">
            <a:avLst/>
          </a:prstGeom>
          <a:noFill/>
        </p:spPr>
        <p:txBody>
          <a:bodyPr>
            <a:spAutoFit/>
          </a:bodyPr>
          <a:lstStyle/>
          <a:p>
            <a:pPr>
              <a:defRPr/>
            </a:pPr>
            <a:r>
              <a:rPr lang="es-ES" sz="1600" b="1" dirty="0">
                <a:latin typeface="+mn-lt"/>
              </a:rPr>
              <a:t>Se manifiesta con alguna frecuencia la percepción de que la apertura de datos es como una función más que se les cuelga a los funcionarios, que funcionalmente dicen tener unas cargas de trabajo ya completas y tocaría trabajar en tiempo extra, entonces se asume en cierta forma las labores de GEL, y, específicamente las derivadas de datos abiertos, como algo residual o al margen de las actividades misionales de la entidad, que en algún momento hay que hacer. </a:t>
            </a:r>
          </a:p>
        </p:txBody>
      </p:sp>
      <p:sp>
        <p:nvSpPr>
          <p:cNvPr id="14367" name="32 CuadroTexto"/>
          <p:cNvSpPr txBox="1">
            <a:spLocks noChangeArrowheads="1"/>
          </p:cNvSpPr>
          <p:nvPr/>
        </p:nvSpPr>
        <p:spPr bwMode="auto">
          <a:xfrm>
            <a:off x="3214688" y="1857375"/>
            <a:ext cx="5570537" cy="369888"/>
          </a:xfrm>
          <a:prstGeom prst="rect">
            <a:avLst/>
          </a:prstGeom>
          <a:noFill/>
          <a:ln w="9525">
            <a:noFill/>
            <a:miter lim="800000"/>
            <a:headEnd/>
            <a:tailEnd/>
          </a:ln>
        </p:spPr>
        <p:txBody>
          <a:bodyPr wrap="none">
            <a:spAutoFit/>
          </a:bodyPr>
          <a:lstStyle/>
          <a:p>
            <a:r>
              <a:rPr lang="es-ES" b="1"/>
              <a:t>4.2. Percepción del proceso de apertura de datos</a:t>
            </a:r>
            <a:endParaRPr lang="es-ES"/>
          </a:p>
        </p:txBody>
      </p:sp>
      <p:sp>
        <p:nvSpPr>
          <p:cNvPr id="40" name="39 Menos"/>
          <p:cNvSpPr/>
          <p:nvPr/>
        </p:nvSpPr>
        <p:spPr>
          <a:xfrm>
            <a:off x="2357438" y="2227263"/>
            <a:ext cx="7215187" cy="130175"/>
          </a:xfrm>
          <a:prstGeom prst="mathMinus">
            <a:avLst/>
          </a:prstGeom>
          <a:solidFill>
            <a:srgbClr val="9900CC"/>
          </a:solidFill>
          <a:ln>
            <a:solidFill>
              <a:srgbClr val="99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pic>
        <p:nvPicPr>
          <p:cNvPr id="14369" name="43 Imagen"/>
          <p:cNvPicPr>
            <a:picLocks noChangeAspect="1" noChangeArrowheads="1"/>
          </p:cNvPicPr>
          <p:nvPr/>
        </p:nvPicPr>
        <p:blipFill>
          <a:blip r:embed="rId9" cstate="print"/>
          <a:srcRect/>
          <a:stretch>
            <a:fillRect/>
          </a:stretch>
        </p:blipFill>
        <p:spPr bwMode="auto">
          <a:xfrm>
            <a:off x="5357813" y="3071813"/>
            <a:ext cx="2786062" cy="2503487"/>
          </a:xfrm>
          <a:prstGeom prst="rect">
            <a:avLst/>
          </a:prstGeom>
          <a:noFill/>
          <a:ln w="9525">
            <a:noFill/>
            <a:miter lim="800000"/>
            <a:headEnd/>
            <a:tailEnd/>
          </a:ln>
        </p:spPr>
      </p:pic>
      <p:sp>
        <p:nvSpPr>
          <p:cNvPr id="34" name="40 CuadroTexto"/>
          <p:cNvSpPr txBox="1">
            <a:spLocks noChangeArrowheads="1"/>
          </p:cNvSpPr>
          <p:nvPr/>
        </p:nvSpPr>
        <p:spPr bwMode="auto">
          <a:xfrm>
            <a:off x="0" y="404813"/>
            <a:ext cx="6876256" cy="523220"/>
          </a:xfrm>
          <a:prstGeom prst="rect">
            <a:avLst/>
          </a:prstGeom>
          <a:solidFill>
            <a:srgbClr val="800080"/>
          </a:solidFill>
          <a:ln w="9525">
            <a:noFill/>
            <a:miter lim="800000"/>
            <a:headEnd/>
            <a:tailEnd/>
          </a:ln>
        </p:spPr>
        <p:txBody>
          <a:bodyPr wrap="square">
            <a:spAutoFit/>
          </a:bodyPr>
          <a:lstStyle/>
          <a:p>
            <a:r>
              <a:rPr lang="es-ES" sz="2800" dirty="0" smtClean="0">
                <a:solidFill>
                  <a:schemeClr val="bg1"/>
                </a:solidFill>
                <a:latin typeface="Calibri" pitchFamily="34" charset="0"/>
              </a:rPr>
              <a:t>2.3.2. RESULTADOS ENTIDADES  </a:t>
            </a:r>
            <a:r>
              <a:rPr lang="es-ES" sz="2800" dirty="0">
                <a:solidFill>
                  <a:schemeClr val="bg1"/>
                </a:solidFill>
                <a:latin typeface="Calibri" pitchFamily="34" charset="0"/>
              </a:rPr>
              <a:t>NACIONALES</a:t>
            </a: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2653E9AB0ABBB94EBA62273434A7E116" ma:contentTypeVersion="7" ma:contentTypeDescription="Crear nuevo documento." ma:contentTypeScope="" ma:versionID="c2f2740c1ee027cbb554e68f2803e65e">
  <xsd:schema xmlns:xsd="http://www.w3.org/2001/XMLSchema" xmlns:xs="http://www.w3.org/2001/XMLSchema" xmlns:p="http://schemas.microsoft.com/office/2006/metadata/properties" xmlns:ns2="b215d373-4ab1-4c9a-82d3-9624ee888acd" xmlns:ns3="5a20157b-8aeb-4ce5-9ed3-48b8bf5eb70d" targetNamespace="http://schemas.microsoft.com/office/2006/metadata/properties" ma:root="true" ma:fieldsID="483b209f3ccafb7eda96105e2d7f368f" ns2:_="" ns3:_="">
    <xsd:import namespace="b215d373-4ab1-4c9a-82d3-9624ee888acd"/>
    <xsd:import namespace="5a20157b-8aeb-4ce5-9ed3-48b8bf5eb70d"/>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215d373-4ab1-4c9a-82d3-9624ee888acd" elementFormDefault="qualified">
    <xsd:import namespace="http://schemas.microsoft.com/office/2006/documentManagement/types"/>
    <xsd:import namespace="http://schemas.microsoft.com/office/infopath/2007/PartnerControls"/>
    <xsd:element name="SharedWithUsers" ma:index="8" nillable="true" ma:displayName="Compartido con"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Detalles de uso compartido"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a20157b-8aeb-4ce5-9ed3-48b8bf5eb70d"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178AD14-0922-487B-AE2A-96C70A220792}"/>
</file>

<file path=customXml/itemProps2.xml><?xml version="1.0" encoding="utf-8"?>
<ds:datastoreItem xmlns:ds="http://schemas.openxmlformats.org/officeDocument/2006/customXml" ds:itemID="{F98E2E92-E1FD-4B33-99BA-FCF7F5BC821E}"/>
</file>

<file path=customXml/itemProps3.xml><?xml version="1.0" encoding="utf-8"?>
<ds:datastoreItem xmlns:ds="http://schemas.openxmlformats.org/officeDocument/2006/customXml" ds:itemID="{C06CB0AA-C3AA-4132-8E62-D21A3B883EB0}"/>
</file>

<file path=docProps/app.xml><?xml version="1.0" encoding="utf-8"?>
<Properties xmlns="http://schemas.openxmlformats.org/officeDocument/2006/extended-properties" xmlns:vt="http://schemas.openxmlformats.org/officeDocument/2006/docPropsVTypes">
  <TotalTime>80</TotalTime>
  <Words>3097</Words>
  <Application>Microsoft Office PowerPoint</Application>
  <PresentationFormat>Presentación en pantalla (4:3)</PresentationFormat>
  <Paragraphs>296</Paragraphs>
  <Slides>24</Slides>
  <Notes>24</Notes>
  <HiddenSlides>0</HiddenSlides>
  <MMClips>0</MMClips>
  <ScaleCrop>false</ScaleCrop>
  <HeadingPairs>
    <vt:vector size="4" baseType="variant">
      <vt:variant>
        <vt:lpstr>Tema</vt:lpstr>
      </vt:variant>
      <vt:variant>
        <vt:i4>1</vt:i4>
      </vt:variant>
      <vt:variant>
        <vt:lpstr>Títulos de diapositiva</vt:lpstr>
      </vt:variant>
      <vt:variant>
        <vt:i4>24</vt:i4>
      </vt:variant>
    </vt:vector>
  </HeadingPairs>
  <TitlesOfParts>
    <vt:vector size="25" baseType="lpstr">
      <vt:lpstr>Tema de Office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álvaro felipe</dc:creator>
  <cp:lastModifiedBy>INFOMETRIKA</cp:lastModifiedBy>
  <cp:revision>10</cp:revision>
  <dcterms:created xsi:type="dcterms:W3CDTF">2013-01-12T01:20:02Z</dcterms:created>
  <dcterms:modified xsi:type="dcterms:W3CDTF">2013-02-26T16:22:41Z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0x0101002653E9AB0ABBB94EBA62273434A7E116</vt:lpwstr>
  </property>
</Properties>
</file>